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988945" cy="2988945"/>
          </a:xfrm>
          <a:custGeom>
            <a:avLst/>
            <a:gdLst/>
            <a:ahLst/>
            <a:cxnLst/>
            <a:rect l="l" t="t" r="r" b="b"/>
            <a:pathLst>
              <a:path w="2988945" h="2988945">
                <a:moveTo>
                  <a:pt x="2988564" y="0"/>
                </a:moveTo>
                <a:lnTo>
                  <a:pt x="0" y="0"/>
                </a:lnTo>
                <a:lnTo>
                  <a:pt x="0" y="2988564"/>
                </a:lnTo>
                <a:lnTo>
                  <a:pt x="2988564" y="2988564"/>
                </a:lnTo>
                <a:lnTo>
                  <a:pt x="29885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3425951" cy="395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403348" y="3349752"/>
            <a:ext cx="7063740" cy="3230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17091" y="0"/>
            <a:ext cx="11075035" cy="1112520"/>
          </a:xfrm>
          <a:custGeom>
            <a:avLst/>
            <a:gdLst/>
            <a:ahLst/>
            <a:cxnLst/>
            <a:rect l="l" t="t" r="r" b="b"/>
            <a:pathLst>
              <a:path w="11075035" h="1112520">
                <a:moveTo>
                  <a:pt x="0" y="1112520"/>
                </a:moveTo>
                <a:lnTo>
                  <a:pt x="11074908" y="1112520"/>
                </a:lnTo>
                <a:lnTo>
                  <a:pt x="11074908" y="0"/>
                </a:lnTo>
                <a:lnTo>
                  <a:pt x="0" y="0"/>
                </a:lnTo>
                <a:lnTo>
                  <a:pt x="0" y="11125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545579"/>
            <a:ext cx="12192000" cy="312420"/>
          </a:xfrm>
          <a:custGeom>
            <a:avLst/>
            <a:gdLst/>
            <a:ahLst/>
            <a:cxnLst/>
            <a:rect l="l" t="t" r="r" b="b"/>
            <a:pathLst>
              <a:path w="12192000" h="312420">
                <a:moveTo>
                  <a:pt x="12192000" y="0"/>
                </a:moveTo>
                <a:lnTo>
                  <a:pt x="0" y="0"/>
                </a:lnTo>
                <a:lnTo>
                  <a:pt x="0" y="312419"/>
                </a:lnTo>
                <a:lnTo>
                  <a:pt x="12192000" y="312419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92351" cy="15133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651492" y="0"/>
            <a:ext cx="2496311" cy="11277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4757" y="1196466"/>
            <a:ext cx="6682485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9441" y="2068474"/>
            <a:ext cx="7913116" cy="3952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44173" y="6589953"/>
            <a:ext cx="25654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1696" y="148209"/>
            <a:ext cx="4734560" cy="32060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spc="-95" dirty="0">
                <a:solidFill>
                  <a:srgbClr val="FFFFFF"/>
                </a:solidFill>
                <a:latin typeface="Carlito"/>
                <a:cs typeface="Carlito"/>
              </a:rPr>
              <a:t>T.C.</a:t>
            </a:r>
            <a:endParaRPr sz="36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3600" b="1" spc="-90" dirty="0">
                <a:solidFill>
                  <a:srgbClr val="FFFFFF"/>
                </a:solidFill>
                <a:latin typeface="Carlito"/>
                <a:cs typeface="Carlito"/>
              </a:rPr>
              <a:t>YOZGAT</a:t>
            </a: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b="1" spc="-25" dirty="0">
                <a:solidFill>
                  <a:srgbClr val="FFFFFF"/>
                </a:solidFill>
                <a:latin typeface="Carlito"/>
                <a:cs typeface="Carlito"/>
              </a:rPr>
              <a:t>VALİLİĞİ</a:t>
            </a:r>
            <a:endParaRPr sz="36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</a:pP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İl </a:t>
            </a:r>
            <a:r>
              <a:rPr sz="3600" b="1" spc="-5" dirty="0">
                <a:solidFill>
                  <a:srgbClr val="FFFFFF"/>
                </a:solidFill>
                <a:latin typeface="Carlito"/>
                <a:cs typeface="Carlito"/>
              </a:rPr>
              <a:t>Milli </a:t>
            </a:r>
            <a:r>
              <a:rPr sz="3600" b="1" dirty="0">
                <a:solidFill>
                  <a:srgbClr val="FFFFFF"/>
                </a:solidFill>
                <a:latin typeface="Carlito"/>
                <a:cs typeface="Carlito"/>
              </a:rPr>
              <a:t>Eğitim</a:t>
            </a:r>
            <a:r>
              <a:rPr sz="3600" b="1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b="1" spc="-5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36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1905" algn="ctr">
              <a:lnSpc>
                <a:spcPct val="100000"/>
              </a:lnSpc>
            </a:pPr>
            <a:r>
              <a:rPr lang="tr-TR" sz="3600" spc="-40" dirty="0" smtClean="0">
                <a:solidFill>
                  <a:srgbClr val="FFFFFF"/>
                </a:solidFill>
                <a:latin typeface="Carlito"/>
                <a:cs typeface="Carlito"/>
              </a:rPr>
              <a:t>YKS</a:t>
            </a:r>
            <a:r>
              <a:rPr sz="3600" spc="-40" dirty="0" smtClean="0">
                <a:solidFill>
                  <a:srgbClr val="FFFFFF"/>
                </a:solidFill>
                <a:latin typeface="Carlito"/>
                <a:cs typeface="Carlito"/>
              </a:rPr>
              <a:t>’ye </a:t>
            </a:r>
            <a:r>
              <a:rPr sz="3600" dirty="0" smtClean="0">
                <a:solidFill>
                  <a:srgbClr val="FFFFFF"/>
                </a:solidFill>
                <a:latin typeface="Carlito"/>
                <a:cs typeface="Carlito"/>
              </a:rPr>
              <a:t>1</a:t>
            </a:r>
            <a:r>
              <a:rPr lang="tr-TR" sz="3600" dirty="0" smtClean="0">
                <a:solidFill>
                  <a:srgbClr val="FFFFFF"/>
                </a:solidFill>
                <a:latin typeface="Carlito"/>
                <a:cs typeface="Carlito"/>
              </a:rPr>
              <a:t>5</a:t>
            </a:r>
            <a:r>
              <a:rPr sz="3600" spc="5" dirty="0" smtClean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KALA</a:t>
            </a:r>
            <a:endParaRPr sz="36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9267" y="1252220"/>
            <a:ext cx="66579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SINAVA </a:t>
            </a:r>
            <a:r>
              <a:rPr dirty="0" smtClean="0"/>
              <a:t>1</a:t>
            </a:r>
            <a:r>
              <a:rPr lang="tr-TR" dirty="0" smtClean="0"/>
              <a:t>5</a:t>
            </a:r>
            <a:r>
              <a:rPr dirty="0" smtClean="0"/>
              <a:t> </a:t>
            </a:r>
            <a:r>
              <a:rPr dirty="0"/>
              <a:t>GÜN KALA</a:t>
            </a:r>
            <a:r>
              <a:rPr spc="-300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2405633"/>
            <a:ext cx="7913370" cy="294067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Son </a:t>
            </a:r>
            <a:r>
              <a:rPr sz="2800" spc="-5" dirty="0">
                <a:latin typeface="Times New Roman"/>
                <a:cs typeface="Times New Roman"/>
              </a:rPr>
              <a:t>3 </a:t>
            </a:r>
            <a:r>
              <a:rPr sz="2800" spc="-10" dirty="0" err="1">
                <a:latin typeface="Times New Roman"/>
                <a:cs typeface="Times New Roman"/>
              </a:rPr>
              <a:t>Gün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YKS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Saatinde </a:t>
            </a:r>
            <a:r>
              <a:rPr sz="2800" spc="-10" dirty="0" err="1">
                <a:latin typeface="Times New Roman"/>
                <a:cs typeface="Times New Roman"/>
              </a:rPr>
              <a:t>Deneme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Sınav</a:t>
            </a:r>
            <a:r>
              <a:rPr lang="tr-TR" sz="2800" spc="-5" dirty="0" err="1" smtClean="0">
                <a:latin typeface="Times New Roman"/>
                <a:cs typeface="Times New Roman"/>
              </a:rPr>
              <a:t>lar</a:t>
            </a:r>
            <a:r>
              <a:rPr sz="2800" spc="-5" dirty="0" err="1" smtClean="0">
                <a:latin typeface="Times New Roman"/>
                <a:cs typeface="Times New Roman"/>
              </a:rPr>
              <a:t>ı</a:t>
            </a:r>
            <a:r>
              <a:rPr sz="2800" spc="60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Çözün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YKS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başlama saatinde denemenize başlayın.  Böylece </a:t>
            </a:r>
            <a:r>
              <a:rPr sz="2800" spc="-10" dirty="0">
                <a:latin typeface="Times New Roman"/>
                <a:cs typeface="Times New Roman"/>
              </a:rPr>
              <a:t>sınav </a:t>
            </a:r>
            <a:r>
              <a:rPr sz="2800" dirty="0">
                <a:latin typeface="Times New Roman"/>
                <a:cs typeface="Times New Roman"/>
              </a:rPr>
              <a:t>günü </a:t>
            </a:r>
            <a:r>
              <a:rPr sz="2800" spc="-5" dirty="0">
                <a:latin typeface="Times New Roman"/>
                <a:cs typeface="Times New Roman"/>
              </a:rPr>
              <a:t>her </a:t>
            </a:r>
            <a:r>
              <a:rPr sz="2800" dirty="0">
                <a:latin typeface="Times New Roman"/>
                <a:cs typeface="Times New Roman"/>
              </a:rPr>
              <a:t>gün </a:t>
            </a:r>
            <a:r>
              <a:rPr sz="2800" spc="-5" dirty="0">
                <a:latin typeface="Times New Roman"/>
                <a:cs typeface="Times New Roman"/>
              </a:rPr>
              <a:t>yaptığınız gibi deneme  çözdüğünüzü </a:t>
            </a:r>
            <a:r>
              <a:rPr sz="2800" spc="-10" dirty="0">
                <a:latin typeface="Times New Roman"/>
                <a:cs typeface="Times New Roman"/>
              </a:rPr>
              <a:t>hissedecek </a:t>
            </a:r>
            <a:r>
              <a:rPr sz="2800" dirty="0">
                <a:latin typeface="Times New Roman"/>
                <a:cs typeface="Times New Roman"/>
              </a:rPr>
              <a:t>ve </a:t>
            </a:r>
            <a:r>
              <a:rPr sz="2800" spc="-5" dirty="0">
                <a:latin typeface="Times New Roman"/>
                <a:cs typeface="Times New Roman"/>
              </a:rPr>
              <a:t>heyecanınızı kontrol  altına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alacaksınız.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82010" y="1181176"/>
            <a:ext cx="64547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SINAVA </a:t>
            </a:r>
            <a:r>
              <a:rPr dirty="0"/>
              <a:t>1 GÜN KALA</a:t>
            </a:r>
            <a:r>
              <a:rPr spc="-254" dirty="0"/>
              <a:t> </a:t>
            </a:r>
            <a:r>
              <a:rPr spc="-5"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93519"/>
            <a:ext cx="79146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  <a:tab pos="1225550" algn="l"/>
                <a:tab pos="2117090" algn="l"/>
                <a:tab pos="3107690" algn="l"/>
                <a:tab pos="5026660" algn="l"/>
                <a:tab pos="5997575" algn="l"/>
                <a:tab pos="7564755" algn="l"/>
              </a:tabLst>
            </a:pPr>
            <a:r>
              <a:rPr sz="2800" spc="-5" dirty="0">
                <a:latin typeface="Times New Roman"/>
                <a:cs typeface="Times New Roman"/>
              </a:rPr>
              <a:t>Son	güne	kadar	ç</a:t>
            </a:r>
            <a:r>
              <a:rPr sz="2800" dirty="0">
                <a:latin typeface="Times New Roman"/>
                <a:cs typeface="Times New Roman"/>
              </a:rPr>
              <a:t>ö</a:t>
            </a:r>
            <a:r>
              <a:rPr sz="2800" spc="-5" dirty="0">
                <a:latin typeface="Times New Roman"/>
                <a:cs typeface="Times New Roman"/>
              </a:rPr>
              <a:t>zdüğün</a:t>
            </a:r>
            <a:r>
              <a:rPr sz="2800" dirty="0">
                <a:latin typeface="Times New Roman"/>
                <a:cs typeface="Times New Roman"/>
              </a:rPr>
              <a:t>ü</a:t>
            </a:r>
            <a:r>
              <a:rPr sz="2800" spc="-5" dirty="0">
                <a:latin typeface="Times New Roman"/>
                <a:cs typeface="Times New Roman"/>
              </a:rPr>
              <a:t>z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MEB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s</a:t>
            </a:r>
            <a:r>
              <a:rPr sz="2800" spc="1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larını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7222" y="2320188"/>
            <a:ext cx="5856605" cy="100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6535">
              <a:lnSpc>
                <a:spcPct val="114999"/>
              </a:lnSpc>
              <a:spcBef>
                <a:spcPts val="100"/>
              </a:spcBef>
              <a:tabLst>
                <a:tab pos="2185670" algn="l"/>
                <a:tab pos="2603500" algn="l"/>
                <a:tab pos="2875280" algn="l"/>
                <a:tab pos="3449320" algn="l"/>
                <a:tab pos="4202430" algn="l"/>
                <a:tab pos="4819650" algn="l"/>
                <a:tab pos="5231130" algn="l"/>
              </a:tabLst>
            </a:pPr>
            <a:r>
              <a:rPr sz="2800" spc="-5" dirty="0">
                <a:latin typeface="Times New Roman"/>
                <a:cs typeface="Times New Roman"/>
              </a:rPr>
              <a:t>düş</a:t>
            </a:r>
            <a:r>
              <a:rPr sz="2800" dirty="0">
                <a:latin typeface="Times New Roman"/>
                <a:cs typeface="Times New Roman"/>
              </a:rPr>
              <a:t>ü</a:t>
            </a:r>
            <a:r>
              <a:rPr sz="2800" spc="-5" dirty="0">
                <a:latin typeface="Times New Roman"/>
                <a:cs typeface="Times New Roman"/>
              </a:rPr>
              <a:t>ndüğü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ü</a:t>
            </a:r>
            <a:r>
              <a:rPr sz="2800" spc="-20" dirty="0">
                <a:latin typeface="Times New Roman"/>
                <a:cs typeface="Times New Roman"/>
              </a:rPr>
              <a:t>z</a:t>
            </a:r>
            <a:r>
              <a:rPr sz="2800" spc="-5" dirty="0">
                <a:latin typeface="Times New Roman"/>
                <a:cs typeface="Times New Roman"/>
              </a:rPr>
              <a:t>de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çok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soru  tak</a:t>
            </a:r>
            <a:r>
              <a:rPr sz="2800" dirty="0">
                <a:latin typeface="Times New Roman"/>
                <a:cs typeface="Times New Roman"/>
              </a:rPr>
              <a:t>ı</a:t>
            </a:r>
            <a:r>
              <a:rPr sz="2800" spc="-1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ı</a:t>
            </a:r>
            <a:r>
              <a:rPr sz="2800" dirty="0">
                <a:latin typeface="Times New Roman"/>
                <a:cs typeface="Times New Roman"/>
              </a:rPr>
              <a:t>yo</a:t>
            </a:r>
            <a:r>
              <a:rPr sz="2800" spc="-5" dirty="0">
                <a:latin typeface="Times New Roman"/>
                <a:cs typeface="Times New Roman"/>
              </a:rPr>
              <a:t>rsanız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soru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tiple</a:t>
            </a:r>
            <a:r>
              <a:rPr sz="2800" spc="-2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gözd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7023" y="2320188"/>
            <a:ext cx="1602105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dene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ele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i  tiplerinde  </a:t>
            </a:r>
            <a:r>
              <a:rPr sz="2800" dirty="0">
                <a:latin typeface="Times New Roman"/>
                <a:cs typeface="Times New Roman"/>
              </a:rPr>
              <a:t>geçirin.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9823" y="3792753"/>
            <a:ext cx="7914005" cy="1988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715" indent="-457200">
              <a:lnSpc>
                <a:spcPct val="114999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  <a:tab pos="2428240" algn="l"/>
                <a:tab pos="5269230" algn="l"/>
                <a:tab pos="6750684" algn="l"/>
                <a:tab pos="7505065" algn="l"/>
              </a:tabLst>
            </a:pPr>
            <a:r>
              <a:rPr sz="2800" spc="-5" dirty="0">
                <a:latin typeface="Times New Roman"/>
                <a:cs typeface="Times New Roman"/>
              </a:rPr>
              <a:t>Ko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ard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ki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ha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ır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adı</a:t>
            </a:r>
            <a:r>
              <a:rPr sz="2800" dirty="0">
                <a:latin typeface="Times New Roman"/>
                <a:cs typeface="Times New Roman"/>
              </a:rPr>
              <a:t>ğ</a:t>
            </a:r>
            <a:r>
              <a:rPr sz="2800" spc="-5" dirty="0">
                <a:latin typeface="Times New Roman"/>
                <a:cs typeface="Times New Roman"/>
              </a:rPr>
              <a:t>ı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ı</a:t>
            </a:r>
            <a:r>
              <a:rPr sz="2800" spc="-5" dirty="0">
                <a:latin typeface="Times New Roman"/>
                <a:cs typeface="Times New Roman"/>
              </a:rPr>
              <a:t>z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detaylara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ı</a:t>
            </a:r>
            <a:r>
              <a:rPr sz="2800" spc="-1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bir  şekilde </a:t>
            </a:r>
            <a:r>
              <a:rPr sz="2800" dirty="0">
                <a:latin typeface="Times New Roman"/>
                <a:cs typeface="Times New Roman"/>
              </a:rPr>
              <a:t>göz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atabilirsiniz…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3870"/>
              </a:lnSpc>
              <a:spcBef>
                <a:spcPts val="204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  <a:tab pos="1259205" algn="l"/>
                <a:tab pos="2028825" algn="l"/>
                <a:tab pos="3366770" algn="l"/>
                <a:tab pos="4984115" algn="l"/>
                <a:tab pos="5928995" algn="l"/>
                <a:tab pos="7033895" algn="l"/>
              </a:tabLst>
            </a:pPr>
            <a:r>
              <a:rPr sz="2800" spc="-5" dirty="0">
                <a:latin typeface="Times New Roman"/>
                <a:cs typeface="Times New Roman"/>
              </a:rPr>
              <a:t>Son	gün	dene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ç</a:t>
            </a:r>
            <a:r>
              <a:rPr sz="2800" dirty="0">
                <a:latin typeface="Times New Roman"/>
                <a:cs typeface="Times New Roman"/>
              </a:rPr>
              <a:t>ö</a:t>
            </a:r>
            <a:r>
              <a:rPr sz="2800" spc="-5" dirty="0">
                <a:latin typeface="Times New Roman"/>
                <a:cs typeface="Times New Roman"/>
              </a:rPr>
              <a:t>z</a:t>
            </a:r>
            <a:r>
              <a:rPr sz="2800" spc="-3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eyin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fakat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ü</a:t>
            </a:r>
            <a:r>
              <a:rPr sz="2800" spc="-5" dirty="0">
                <a:latin typeface="Times New Roman"/>
                <a:cs typeface="Times New Roman"/>
              </a:rPr>
              <a:t>çük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ü</a:t>
            </a:r>
            <a:r>
              <a:rPr sz="2800" spc="-25" dirty="0">
                <a:latin typeface="Times New Roman"/>
                <a:cs typeface="Times New Roman"/>
              </a:rPr>
              <a:t>ç</a:t>
            </a:r>
            <a:r>
              <a:rPr sz="2800" spc="-5" dirty="0">
                <a:latin typeface="Times New Roman"/>
                <a:cs typeface="Times New Roman"/>
              </a:rPr>
              <a:t>ük  eksiklikler üzerinde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çalışın.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82010" y="1196466"/>
            <a:ext cx="64554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SINAVA </a:t>
            </a:r>
            <a:r>
              <a:rPr dirty="0"/>
              <a:t>1 GÜN KALA</a:t>
            </a:r>
            <a:r>
              <a:rPr spc="-265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28652"/>
            <a:ext cx="7914640" cy="348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15100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Çok ihtiyaç olmadan ve doktor tavsiyesi olmadan  herhangi </a:t>
            </a:r>
            <a:r>
              <a:rPr sz="2800" dirty="0">
                <a:latin typeface="Times New Roman"/>
                <a:cs typeface="Times New Roman"/>
              </a:rPr>
              <a:t>bir </a:t>
            </a:r>
            <a:r>
              <a:rPr sz="2800" spc="-5" dirty="0">
                <a:latin typeface="Times New Roman"/>
                <a:cs typeface="Times New Roman"/>
              </a:rPr>
              <a:t>ilaç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içmeyin.</a:t>
            </a:r>
            <a:endParaRPr sz="2800" dirty="0">
              <a:latin typeface="Times New Roman"/>
              <a:cs typeface="Times New Roman"/>
            </a:endParaRPr>
          </a:p>
          <a:p>
            <a:pPr marL="469900" marR="6985" indent="-4572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Nüfus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Cüzdanınızı</a:t>
            </a:r>
            <a:r>
              <a:rPr lang="tr-TR" sz="2800" spc="-5" dirty="0" smtClean="0">
                <a:latin typeface="Times New Roman"/>
                <a:cs typeface="Times New Roman"/>
              </a:rPr>
              <a:t> ve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sınava giriş belgenizi götürmek üzere hazırlayın. Sınavda kullanılacak gereçler (kalem, kalemtıraş, silgi vb.) şeker ve peçete ÖSYM tarafından verilecektir. Ayrıca şeffaf pet şişe içerisinde su götürülebilecektir. 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82010" y="1252220"/>
            <a:ext cx="645541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40" dirty="0"/>
              <a:t>SINAVA </a:t>
            </a:r>
            <a:r>
              <a:rPr dirty="0"/>
              <a:t>1 GÜN KALA</a:t>
            </a:r>
            <a:r>
              <a:rPr spc="-265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28652"/>
            <a:ext cx="7915275" cy="2480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6350" indent="-457200" algn="just">
              <a:lnSpc>
                <a:spcPct val="114999"/>
              </a:lnSpc>
              <a:spcBef>
                <a:spcPts val="105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Zihin </a:t>
            </a:r>
            <a:r>
              <a:rPr sz="2800" spc="-10" dirty="0">
                <a:latin typeface="Times New Roman"/>
                <a:cs typeface="Times New Roman"/>
              </a:rPr>
              <a:t>açar </a:t>
            </a:r>
            <a:r>
              <a:rPr sz="2800" spc="-5" dirty="0">
                <a:latin typeface="Times New Roman"/>
                <a:cs typeface="Times New Roman"/>
              </a:rPr>
              <a:t>niyetiyle her zamankinden </a:t>
            </a:r>
            <a:r>
              <a:rPr sz="2800" dirty="0">
                <a:latin typeface="Times New Roman"/>
                <a:cs typeface="Times New Roman"/>
              </a:rPr>
              <a:t>farklı </a:t>
            </a:r>
            <a:r>
              <a:rPr sz="2800" spc="-5" dirty="0">
                <a:latin typeface="Times New Roman"/>
                <a:cs typeface="Times New Roman"/>
              </a:rPr>
              <a:t>bir  yiyecek yemeyin. Özellikle tatlı, </a:t>
            </a:r>
            <a:r>
              <a:rPr sz="2800" spc="-10" dirty="0">
                <a:latin typeface="Times New Roman"/>
                <a:cs typeface="Times New Roman"/>
              </a:rPr>
              <a:t>çikolata </a:t>
            </a:r>
            <a:r>
              <a:rPr sz="2800" dirty="0">
                <a:latin typeface="Times New Roman"/>
                <a:cs typeface="Times New Roman"/>
              </a:rPr>
              <a:t>ve </a:t>
            </a:r>
            <a:r>
              <a:rPr sz="2800" spc="-5" dirty="0">
                <a:latin typeface="Times New Roman"/>
                <a:cs typeface="Times New Roman"/>
              </a:rPr>
              <a:t>aşırı  baharatlı yiyeceklerden uzak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durun.</a:t>
            </a:r>
          </a:p>
          <a:p>
            <a:pPr marL="469900" marR="5080" indent="-457200" algn="just">
              <a:lnSpc>
                <a:spcPts val="3870"/>
              </a:lnSpc>
              <a:spcBef>
                <a:spcPts val="204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Akşam </a:t>
            </a:r>
            <a:r>
              <a:rPr sz="2800" spc="-10" dirty="0">
                <a:latin typeface="Times New Roman"/>
                <a:cs typeface="Times New Roman"/>
              </a:rPr>
              <a:t>en </a:t>
            </a:r>
            <a:r>
              <a:rPr sz="2800" spc="-5" dirty="0">
                <a:latin typeface="Times New Roman"/>
                <a:cs typeface="Times New Roman"/>
              </a:rPr>
              <a:t>geç 22.30, 23.00 </a:t>
            </a:r>
            <a:r>
              <a:rPr sz="2800" dirty="0">
                <a:latin typeface="Times New Roman"/>
                <a:cs typeface="Times New Roman"/>
              </a:rPr>
              <a:t>gibi uyuyun, </a:t>
            </a:r>
            <a:r>
              <a:rPr sz="2800" spc="-5" dirty="0">
                <a:latin typeface="Times New Roman"/>
                <a:cs typeface="Times New Roman"/>
              </a:rPr>
              <a:t>Kesinlikle  geç saatlere kadar ders çalışmayın.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8106" y="1200150"/>
            <a:ext cx="108769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5" dirty="0"/>
              <a:t>SINAV </a:t>
            </a:r>
            <a:r>
              <a:rPr dirty="0"/>
              <a:t>GÜNÜ </a:t>
            </a:r>
            <a:r>
              <a:rPr spc="-85" dirty="0"/>
              <a:t>SINAV </a:t>
            </a:r>
            <a:r>
              <a:rPr spc="-5" dirty="0"/>
              <a:t>BAŞLAMADAN </a:t>
            </a:r>
            <a:r>
              <a:rPr dirty="0"/>
              <a:t>ÖNCEKİ</a:t>
            </a:r>
            <a:r>
              <a:rPr spc="5" dirty="0"/>
              <a:t> </a:t>
            </a:r>
            <a:r>
              <a:rPr dirty="0"/>
              <a:t>ÖNERİLER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28652"/>
            <a:ext cx="7915909" cy="3989554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1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Sınav günü erken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kalkın.</a:t>
            </a:r>
          </a:p>
          <a:p>
            <a:pPr marL="469900" indent="-457200">
              <a:lnSpc>
                <a:spcPct val="100000"/>
              </a:lnSpc>
              <a:spcBef>
                <a:spcPts val="505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Kendinizi rahat hissettiğiniz kıyafetler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giyin.</a:t>
            </a:r>
          </a:p>
          <a:p>
            <a:pPr marL="469900" indent="-457200">
              <a:lnSpc>
                <a:spcPct val="100000"/>
              </a:lnSpc>
              <a:spcBef>
                <a:spcPts val="505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Mutlaka kahvaltınızı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yapın.</a:t>
            </a:r>
          </a:p>
          <a:p>
            <a:pPr marL="469900" marR="6350" indent="-457200">
              <a:lnSpc>
                <a:spcPts val="3870"/>
              </a:lnSpc>
              <a:spcBef>
                <a:spcPts val="204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  <a:tab pos="2673350" algn="l"/>
                <a:tab pos="3637915" algn="l"/>
                <a:tab pos="4915535" algn="l"/>
                <a:tab pos="5424805" algn="l"/>
                <a:tab pos="6384925" algn="l"/>
                <a:tab pos="7171055" algn="l"/>
              </a:tabLst>
            </a:pPr>
            <a:r>
              <a:rPr sz="2800" spc="-10" dirty="0">
                <a:latin typeface="Times New Roman"/>
                <a:cs typeface="Times New Roman"/>
              </a:rPr>
              <a:t>H</a:t>
            </a:r>
            <a:r>
              <a:rPr sz="2800" spc="-20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zırladığınız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nüfus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 err="1" smtClean="0">
                <a:latin typeface="Times New Roman"/>
                <a:cs typeface="Times New Roman"/>
              </a:rPr>
              <a:t>cüzd</a:t>
            </a:r>
            <a:r>
              <a:rPr sz="2800" spc="-20" dirty="0" err="1" smtClean="0">
                <a:latin typeface="Times New Roman"/>
                <a:cs typeface="Times New Roman"/>
              </a:rPr>
              <a:t>a</a:t>
            </a:r>
            <a:r>
              <a:rPr sz="2800" spc="-5" dirty="0" err="1" smtClean="0">
                <a:latin typeface="Times New Roman"/>
                <a:cs typeface="Times New Roman"/>
              </a:rPr>
              <a:t>nı</a:t>
            </a:r>
            <a:r>
              <a:rPr lang="tr-TR" sz="2800" dirty="0" smtClean="0">
                <a:latin typeface="Times New Roman"/>
                <a:cs typeface="Times New Roman"/>
              </a:rPr>
              <a:t>, sınava giriş belgesi </a:t>
            </a:r>
            <a:r>
              <a:rPr sz="2800" spc="-5" dirty="0" err="1" smtClean="0">
                <a:latin typeface="Times New Roman"/>
                <a:cs typeface="Times New Roman"/>
              </a:rPr>
              <a:t>ve</a:t>
            </a:r>
            <a:r>
              <a:rPr lang="tr-TR" sz="2800" dirty="0"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latin typeface="Times New Roman"/>
                <a:cs typeface="Times New Roman"/>
              </a:rPr>
              <a:t>şeffaf pet şişede suyunuzu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yanınıza alarak </a:t>
            </a:r>
            <a:r>
              <a:rPr sz="2800" dirty="0">
                <a:latin typeface="Times New Roman"/>
                <a:cs typeface="Times New Roman"/>
              </a:rPr>
              <a:t>okula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gelin.</a:t>
            </a:r>
          </a:p>
          <a:p>
            <a:pPr marL="469900" indent="-457200">
              <a:lnSpc>
                <a:spcPct val="100000"/>
              </a:lnSpc>
              <a:spcBef>
                <a:spcPts val="29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  <a:tab pos="1838325" algn="l"/>
                <a:tab pos="3264535" algn="l"/>
                <a:tab pos="5223510" algn="l"/>
                <a:tab pos="6532880" algn="l"/>
                <a:tab pos="7566025" algn="l"/>
              </a:tabLst>
            </a:pP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al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esafe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rallarına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at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edin</a:t>
            </a:r>
            <a:r>
              <a:rPr sz="2800" dirty="0">
                <a:latin typeface="Times New Roman"/>
                <a:cs typeface="Times New Roman"/>
              </a:rPr>
              <a:t>	ve</a:t>
            </a:r>
          </a:p>
          <a:p>
            <a:pPr marL="469900">
              <a:lnSpc>
                <a:spcPct val="100000"/>
              </a:lnSpc>
              <a:spcBef>
                <a:spcPts val="500"/>
              </a:spcBef>
            </a:pPr>
            <a:r>
              <a:rPr sz="2800" dirty="0">
                <a:latin typeface="Times New Roman"/>
                <a:cs typeface="Times New Roman"/>
              </a:rPr>
              <a:t>görevlilerin </a:t>
            </a:r>
            <a:r>
              <a:rPr sz="2800" spc="-5" dirty="0">
                <a:latin typeface="Times New Roman"/>
                <a:cs typeface="Times New Roman"/>
              </a:rPr>
              <a:t>talimatlarına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uyun.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945" y="1305813"/>
            <a:ext cx="10108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SINAVDA </a:t>
            </a:r>
            <a:r>
              <a:rPr spc="-40" dirty="0"/>
              <a:t>DİKKAT </a:t>
            </a:r>
            <a:r>
              <a:rPr dirty="0"/>
              <a:t>EDİLMESİ GEREKEN</a:t>
            </a:r>
            <a:r>
              <a:rPr spc="-210" dirty="0"/>
              <a:t> </a:t>
            </a:r>
            <a:r>
              <a:rPr dirty="0"/>
              <a:t>HUSUSLAR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28652"/>
            <a:ext cx="7913370" cy="3462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lnSpc>
                <a:spcPct val="114999"/>
              </a:lnSpc>
              <a:spcBef>
                <a:spcPts val="105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10" dirty="0">
                <a:latin typeface="Times New Roman"/>
                <a:cs typeface="Times New Roman"/>
              </a:rPr>
              <a:t>Kitapçıklar </a:t>
            </a:r>
            <a:r>
              <a:rPr sz="2800" dirty="0">
                <a:latin typeface="Times New Roman"/>
                <a:cs typeface="Times New Roman"/>
              </a:rPr>
              <a:t>önünüze </a:t>
            </a:r>
            <a:r>
              <a:rPr sz="2800" spc="-5" dirty="0">
                <a:latin typeface="Times New Roman"/>
                <a:cs typeface="Times New Roman"/>
              </a:rPr>
              <a:t>konduğunda </a:t>
            </a:r>
            <a:r>
              <a:rPr sz="2800" dirty="0">
                <a:latin typeface="Times New Roman"/>
                <a:cs typeface="Times New Roman"/>
              </a:rPr>
              <a:t>küçük </a:t>
            </a:r>
            <a:r>
              <a:rPr sz="2800" spc="-5" dirty="0">
                <a:latin typeface="Times New Roman"/>
                <a:cs typeface="Times New Roman"/>
              </a:rPr>
              <a:t>bir heyecan  yaşayabilirsiniz. Bu durum gayet </a:t>
            </a:r>
            <a:r>
              <a:rPr sz="2800" spc="-20" dirty="0">
                <a:latin typeface="Times New Roman"/>
                <a:cs typeface="Times New Roman"/>
              </a:rPr>
              <a:t>normaldir. </a:t>
            </a:r>
            <a:r>
              <a:rPr sz="2800" spc="-5" dirty="0">
                <a:latin typeface="Times New Roman"/>
                <a:cs typeface="Times New Roman"/>
              </a:rPr>
              <a:t>Bunu  herkes </a:t>
            </a:r>
            <a:r>
              <a:rPr sz="2800" spc="-20" dirty="0">
                <a:latin typeface="Times New Roman"/>
                <a:cs typeface="Times New Roman"/>
              </a:rPr>
              <a:t>yaşayabilir. </a:t>
            </a:r>
            <a:r>
              <a:rPr sz="2800" spc="-5" dirty="0">
                <a:latin typeface="Times New Roman"/>
                <a:cs typeface="Times New Roman"/>
              </a:rPr>
              <a:t>Sınav </a:t>
            </a:r>
            <a:r>
              <a:rPr sz="2800" spc="-10" dirty="0">
                <a:latin typeface="Times New Roman"/>
                <a:cs typeface="Times New Roman"/>
              </a:rPr>
              <a:t>başladıktan </a:t>
            </a:r>
            <a:r>
              <a:rPr sz="2800" spc="-5" dirty="0">
                <a:latin typeface="Times New Roman"/>
                <a:cs typeface="Times New Roman"/>
              </a:rPr>
              <a:t>sonra </a:t>
            </a:r>
            <a:r>
              <a:rPr sz="2800" dirty="0">
                <a:latin typeface="Times New Roman"/>
                <a:cs typeface="Times New Roman"/>
              </a:rPr>
              <a:t>birkaç  dakika </a:t>
            </a:r>
            <a:r>
              <a:rPr sz="2800" spc="-5" dirty="0">
                <a:latin typeface="Times New Roman"/>
                <a:cs typeface="Times New Roman"/>
              </a:rPr>
              <a:t>içinde daha rahat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olacaksınız.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Denemelerinizdeki testleri hangi sırayla  çözdüyseniz sınavda </a:t>
            </a:r>
            <a:r>
              <a:rPr sz="2800" dirty="0">
                <a:latin typeface="Times New Roman"/>
                <a:cs typeface="Times New Roman"/>
              </a:rPr>
              <a:t>da </a:t>
            </a:r>
            <a:r>
              <a:rPr sz="2800" spc="-5" dirty="0">
                <a:latin typeface="Times New Roman"/>
                <a:cs typeface="Times New Roman"/>
              </a:rPr>
              <a:t>o sırayla testleri çözün.  Sınavda stil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değiştirmeyin.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945" y="1266825"/>
            <a:ext cx="10108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SINAVDA </a:t>
            </a:r>
            <a:r>
              <a:rPr spc="-40" dirty="0"/>
              <a:t>DİKKAT </a:t>
            </a:r>
            <a:r>
              <a:rPr dirty="0"/>
              <a:t>EDİLMESİ GEREKEN</a:t>
            </a:r>
            <a:r>
              <a:rPr spc="-210" dirty="0"/>
              <a:t> </a:t>
            </a:r>
            <a:r>
              <a:rPr dirty="0"/>
              <a:t>HUSUSLAR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93519"/>
            <a:ext cx="7913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Kodlama yaparken soru </a:t>
            </a:r>
            <a:r>
              <a:rPr sz="2800" dirty="0">
                <a:latin typeface="Times New Roman"/>
                <a:cs typeface="Times New Roman"/>
              </a:rPr>
              <a:t>soru </a:t>
            </a:r>
            <a:r>
              <a:rPr sz="2800" spc="-5" dirty="0">
                <a:latin typeface="Times New Roman"/>
                <a:cs typeface="Times New Roman"/>
              </a:rPr>
              <a:t>kodlarsanız</a:t>
            </a:r>
            <a:r>
              <a:rPr sz="2800" spc="5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zamanınız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97023" y="2384805"/>
            <a:ext cx="64465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03605" algn="l"/>
                <a:tab pos="2914015" algn="l"/>
                <a:tab pos="3706495" algn="l"/>
                <a:tab pos="4973320" algn="l"/>
              </a:tabLst>
            </a:pPr>
            <a:r>
              <a:rPr sz="2800" spc="-5" dirty="0">
                <a:latin typeface="Times New Roman"/>
                <a:cs typeface="Times New Roman"/>
              </a:rPr>
              <a:t>boşa	</a:t>
            </a:r>
            <a:r>
              <a:rPr sz="2800" spc="-10" dirty="0">
                <a:latin typeface="Times New Roman"/>
                <a:cs typeface="Times New Roman"/>
              </a:rPr>
              <a:t>harcanabilir,	</a:t>
            </a:r>
            <a:r>
              <a:rPr sz="2800" spc="-5" dirty="0">
                <a:latin typeface="Times New Roman"/>
                <a:cs typeface="Times New Roman"/>
              </a:rPr>
              <a:t>tüm	hepsini	çözdükten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7023" y="2320188"/>
            <a:ext cx="7457440" cy="100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660515">
              <a:lnSpc>
                <a:spcPct val="114999"/>
              </a:lnSpc>
              <a:spcBef>
                <a:spcPts val="100"/>
              </a:spcBef>
              <a:tabLst>
                <a:tab pos="1949450" algn="l"/>
                <a:tab pos="3592195" algn="l"/>
                <a:tab pos="5915660" algn="l"/>
                <a:tab pos="6611620" algn="l"/>
              </a:tabLst>
            </a:pP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a  k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r</a:t>
            </a:r>
            <a:r>
              <a:rPr sz="2800" spc="-10" dirty="0">
                <a:latin typeface="Times New Roman"/>
                <a:cs typeface="Times New Roman"/>
              </a:rPr>
              <a:t>sanı</a:t>
            </a:r>
            <a:r>
              <a:rPr sz="2800" spc="-5" dirty="0">
                <a:latin typeface="Times New Roman"/>
                <a:cs typeface="Times New Roman"/>
              </a:rPr>
              <a:t>z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kay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ırma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yap</a:t>
            </a:r>
            <a:r>
              <a:rPr sz="2800" spc="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1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ir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5" dirty="0">
                <a:latin typeface="Times New Roman"/>
                <a:cs typeface="Times New Roman"/>
              </a:rPr>
              <a:t>z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ğ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9823" y="3300964"/>
            <a:ext cx="7912734" cy="2480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algn="just">
              <a:lnSpc>
                <a:spcPct val="1151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kodlama şekli; bir sayfadaki 3-4 </a:t>
            </a:r>
            <a:r>
              <a:rPr sz="2800" dirty="0">
                <a:latin typeface="Times New Roman"/>
                <a:cs typeface="Times New Roman"/>
              </a:rPr>
              <a:t>soruyu </a:t>
            </a:r>
            <a:r>
              <a:rPr sz="2800" spc="-5" dirty="0">
                <a:latin typeface="Times New Roman"/>
                <a:cs typeface="Times New Roman"/>
              </a:rPr>
              <a:t>çözüp  ardından</a:t>
            </a:r>
            <a:r>
              <a:rPr sz="2800" spc="-15" dirty="0">
                <a:latin typeface="Times New Roman"/>
                <a:cs typeface="Times New Roman"/>
              </a:rPr>
              <a:t> kodlamaktır.</a:t>
            </a:r>
            <a:endParaRPr sz="2800" dirty="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Kodladığınız </a:t>
            </a:r>
            <a:r>
              <a:rPr sz="2800" dirty="0">
                <a:latin typeface="Times New Roman"/>
                <a:cs typeface="Times New Roman"/>
              </a:rPr>
              <a:t>bir </a:t>
            </a:r>
            <a:r>
              <a:rPr sz="2800" spc="-5" dirty="0">
                <a:latin typeface="Times New Roman"/>
                <a:cs typeface="Times New Roman"/>
              </a:rPr>
              <a:t>sorunun cevabını değiştirmek  istediğinizde, cevap kağıdını </a:t>
            </a:r>
            <a:r>
              <a:rPr sz="2800" spc="-5" dirty="0" err="1">
                <a:latin typeface="Times New Roman"/>
                <a:cs typeface="Times New Roman"/>
              </a:rPr>
              <a:t>karalama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Times New Roman"/>
                <a:cs typeface="Times New Roman"/>
              </a:rPr>
              <a:t>yapmadan</a:t>
            </a:r>
            <a:r>
              <a:rPr lang="tr-TR" sz="2800" spc="-5" dirty="0" smtClean="0">
                <a:latin typeface="Times New Roman"/>
                <a:cs typeface="Times New Roman"/>
              </a:rPr>
              <a:t> ve zedelemeden</a:t>
            </a:r>
            <a:r>
              <a:rPr sz="2800" spc="-5" dirty="0" smtClean="0">
                <a:latin typeface="Times New Roman"/>
                <a:cs typeface="Times New Roman"/>
              </a:rPr>
              <a:t>  </a:t>
            </a:r>
            <a:r>
              <a:rPr sz="2800" spc="-5" dirty="0">
                <a:latin typeface="Times New Roman"/>
                <a:cs typeface="Times New Roman"/>
              </a:rPr>
              <a:t>silmeye gayret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edin.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945" y="1278127"/>
            <a:ext cx="10108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SINAVDA </a:t>
            </a:r>
            <a:r>
              <a:rPr spc="-40" dirty="0"/>
              <a:t>DİKKAT </a:t>
            </a:r>
            <a:r>
              <a:rPr dirty="0"/>
              <a:t>EDİLMESİ GEREKEN</a:t>
            </a:r>
            <a:r>
              <a:rPr spc="-210" dirty="0"/>
              <a:t> </a:t>
            </a:r>
            <a:r>
              <a:rPr dirty="0"/>
              <a:t>HUSUSLAR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28652"/>
            <a:ext cx="4934585" cy="1007744"/>
          </a:xfrm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10"/>
              </a:spcBef>
              <a:buClr>
                <a:srgbClr val="FF0000"/>
              </a:buClr>
              <a:buFont typeface="Arial"/>
              <a:buChar char="•"/>
              <a:tabLst>
                <a:tab pos="469265" algn="l"/>
                <a:tab pos="469900" algn="l"/>
                <a:tab pos="2371725" algn="l"/>
              </a:tabLst>
            </a:pPr>
            <a:r>
              <a:rPr sz="2800" dirty="0">
                <a:latin typeface="Times New Roman"/>
                <a:cs typeface="Times New Roman"/>
              </a:rPr>
              <a:t>Soruyla	</a:t>
            </a:r>
            <a:r>
              <a:rPr sz="2800" spc="-5" dirty="0">
                <a:latin typeface="Times New Roman"/>
                <a:cs typeface="Times New Roman"/>
              </a:rPr>
              <a:t>inatlaşmayın.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505"/>
              </a:spcBef>
              <a:tabLst>
                <a:tab pos="2795270" algn="l"/>
                <a:tab pos="3976370" algn="l"/>
              </a:tabLst>
            </a:pPr>
            <a:r>
              <a:rPr sz="2800" spc="-5" dirty="0">
                <a:latin typeface="Times New Roman"/>
                <a:cs typeface="Times New Roman"/>
              </a:rPr>
              <a:t>çöz</a:t>
            </a:r>
            <a:r>
              <a:rPr sz="2800" spc="-20" dirty="0">
                <a:latin typeface="Times New Roman"/>
                <a:cs typeface="Times New Roman"/>
              </a:rPr>
              <a:t>em</a:t>
            </a:r>
            <a:r>
              <a:rPr sz="2800" spc="-5" dirty="0">
                <a:latin typeface="Times New Roman"/>
                <a:cs typeface="Times New Roman"/>
              </a:rPr>
              <a:t>edi</a:t>
            </a:r>
            <a:r>
              <a:rPr sz="2800" dirty="0">
                <a:latin typeface="Times New Roman"/>
                <a:cs typeface="Times New Roman"/>
              </a:rPr>
              <a:t>ğ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iz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z</a:t>
            </a:r>
            <a:r>
              <a:rPr sz="2800" spc="-20" dirty="0">
                <a:latin typeface="Times New Roman"/>
                <a:cs typeface="Times New Roman"/>
              </a:rPr>
              <a:t>am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97090" y="1828652"/>
            <a:ext cx="1102360" cy="1007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0" marR="5080" indent="-108585">
              <a:lnSpc>
                <a:spcPct val="1151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İlk  s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yu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88857" y="1828652"/>
            <a:ext cx="1663700" cy="10077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marR="5080" indent="-140335">
              <a:lnSpc>
                <a:spcPct val="115100"/>
              </a:lnSpc>
              <a:spcBef>
                <a:spcPts val="100"/>
              </a:spcBef>
            </a:pP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ğ</a:t>
            </a:r>
            <a:r>
              <a:rPr sz="2800" spc="-5" dirty="0">
                <a:latin typeface="Times New Roman"/>
                <a:cs typeface="Times New Roman"/>
              </a:rPr>
              <a:t>raşını</a:t>
            </a:r>
            <a:r>
              <a:rPr sz="2800" spc="-15" dirty="0">
                <a:latin typeface="Times New Roman"/>
                <a:cs typeface="Times New Roman"/>
              </a:rPr>
              <a:t>z</a:t>
            </a:r>
            <a:r>
              <a:rPr sz="2800" spc="-5" dirty="0">
                <a:latin typeface="Times New Roman"/>
                <a:cs typeface="Times New Roman"/>
              </a:rPr>
              <a:t>da  te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izleyip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39823" y="2811276"/>
            <a:ext cx="7912100" cy="3461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algn="just">
              <a:lnSpc>
                <a:spcPct val="114999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diğer soruya geçin. </a:t>
            </a:r>
            <a:r>
              <a:rPr sz="2800" dirty="0">
                <a:latin typeface="Times New Roman"/>
                <a:cs typeface="Times New Roman"/>
              </a:rPr>
              <a:t>Tüm </a:t>
            </a:r>
            <a:r>
              <a:rPr sz="2800" spc="-5" dirty="0">
                <a:latin typeface="Times New Roman"/>
                <a:cs typeface="Times New Roman"/>
              </a:rPr>
              <a:t>soruları cevaplandırdıktan  </a:t>
            </a:r>
            <a:r>
              <a:rPr sz="2800" dirty="0">
                <a:latin typeface="Times New Roman"/>
                <a:cs typeface="Times New Roman"/>
              </a:rPr>
              <a:t>sonra </a:t>
            </a:r>
            <a:r>
              <a:rPr sz="2800" spc="-5" dirty="0">
                <a:latin typeface="Times New Roman"/>
                <a:cs typeface="Times New Roman"/>
              </a:rPr>
              <a:t>yapamadığınız sorulara zamanınız </a:t>
            </a:r>
            <a:r>
              <a:rPr sz="2800" spc="-20" dirty="0">
                <a:latin typeface="Times New Roman"/>
                <a:cs typeface="Times New Roman"/>
              </a:rPr>
              <a:t>kalacaktır.  </a:t>
            </a:r>
            <a:r>
              <a:rPr sz="2800" dirty="0">
                <a:latin typeface="Times New Roman"/>
                <a:cs typeface="Times New Roman"/>
              </a:rPr>
              <a:t>Soruyla </a:t>
            </a:r>
            <a:r>
              <a:rPr sz="2800" spc="-5" dirty="0">
                <a:latin typeface="Times New Roman"/>
                <a:cs typeface="Times New Roman"/>
              </a:rPr>
              <a:t>inatlaşıp </a:t>
            </a:r>
            <a:r>
              <a:rPr sz="2800" spc="-10" dirty="0">
                <a:latin typeface="Times New Roman"/>
                <a:cs typeface="Times New Roman"/>
              </a:rPr>
              <a:t>çok zaman </a:t>
            </a:r>
            <a:r>
              <a:rPr sz="2800" spc="-5" dirty="0">
                <a:latin typeface="Times New Roman"/>
                <a:cs typeface="Times New Roman"/>
              </a:rPr>
              <a:t>harcarsanız diğer  soruları riske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atarsınız.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dirty="0">
                <a:latin typeface="Times New Roman"/>
                <a:cs typeface="Times New Roman"/>
              </a:rPr>
              <a:t>Sorularda </a:t>
            </a:r>
            <a:r>
              <a:rPr sz="2800" spc="-5" dirty="0">
                <a:latin typeface="Times New Roman"/>
                <a:cs typeface="Times New Roman"/>
              </a:rPr>
              <a:t>her cümlenin altını kesinlikle çizmeyin.  Sorudaki ayrıntıyı </a:t>
            </a:r>
            <a:r>
              <a:rPr sz="2800" spc="-10" dirty="0">
                <a:latin typeface="Times New Roman"/>
                <a:cs typeface="Times New Roman"/>
              </a:rPr>
              <a:t>fark </a:t>
            </a:r>
            <a:r>
              <a:rPr sz="2800" spc="-5" dirty="0">
                <a:latin typeface="Times New Roman"/>
                <a:cs typeface="Times New Roman"/>
              </a:rPr>
              <a:t>edemeyebilirsiniz. Sadece  önemli yerlerin altını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çizebilirsiniz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945" y="1252220"/>
            <a:ext cx="10108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SINAVDA </a:t>
            </a:r>
            <a:r>
              <a:rPr spc="-40" dirty="0"/>
              <a:t>DİKKAT </a:t>
            </a:r>
            <a:r>
              <a:rPr dirty="0"/>
              <a:t>EDİLMESİ GEREKEN</a:t>
            </a:r>
            <a:r>
              <a:rPr spc="-210" dirty="0"/>
              <a:t> </a:t>
            </a:r>
            <a:r>
              <a:rPr dirty="0"/>
              <a:t>HUSUSLAR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139441" y="2068474"/>
            <a:ext cx="7913116" cy="2283958"/>
          </a:xfrm>
          <a:prstGeom prst="rect">
            <a:avLst/>
          </a:prstGeom>
        </p:spPr>
        <p:txBody>
          <a:bodyPr vert="horz" wrap="square" lIns="0" tIns="264413" rIns="0" bIns="0" rtlCol="0">
            <a:spAutoFit/>
          </a:bodyPr>
          <a:lstStyle/>
          <a:p>
            <a:pPr marL="469900" marR="6350" indent="-457200">
              <a:lnSpc>
                <a:spcPct val="114999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pc="-10" dirty="0"/>
              <a:t>Önce </a:t>
            </a:r>
            <a:r>
              <a:rPr spc="-5" dirty="0"/>
              <a:t>soru </a:t>
            </a:r>
            <a:r>
              <a:rPr dirty="0"/>
              <a:t>kökünü </a:t>
            </a:r>
            <a:r>
              <a:rPr spc="-10" dirty="0"/>
              <a:t>daha </a:t>
            </a:r>
            <a:r>
              <a:rPr dirty="0"/>
              <a:t>sonra </a:t>
            </a:r>
            <a:r>
              <a:rPr spc="-5" dirty="0"/>
              <a:t>paragrafı veya öncülü  </a:t>
            </a:r>
            <a:r>
              <a:rPr dirty="0"/>
              <a:t>okuyun.</a:t>
            </a:r>
          </a:p>
          <a:p>
            <a:pPr marL="469900" marR="5080" indent="-457200">
              <a:lnSpc>
                <a:spcPts val="3870"/>
              </a:lnSpc>
              <a:spcBef>
                <a:spcPts val="204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pc="-5" dirty="0"/>
              <a:t>Bir </a:t>
            </a:r>
            <a:r>
              <a:rPr dirty="0"/>
              <a:t>soru </a:t>
            </a:r>
            <a:r>
              <a:rPr spc="-5" dirty="0"/>
              <a:t>hakkında hiçbir fikriniz </a:t>
            </a:r>
            <a:r>
              <a:rPr dirty="0"/>
              <a:t>yoksa </a:t>
            </a:r>
            <a:r>
              <a:rPr spc="-5" dirty="0"/>
              <a:t>o </a:t>
            </a:r>
            <a:r>
              <a:rPr dirty="0"/>
              <a:t>soruyu </a:t>
            </a:r>
            <a:r>
              <a:rPr spc="-5" dirty="0"/>
              <a:t>boş  </a:t>
            </a:r>
            <a:r>
              <a:rPr dirty="0"/>
              <a:t>bırakın. </a:t>
            </a:r>
            <a:r>
              <a:rPr spc="-5" dirty="0"/>
              <a:t>( </a:t>
            </a:r>
            <a:r>
              <a:rPr lang="tr-TR" spc="-5" dirty="0" smtClean="0"/>
              <a:t>4</a:t>
            </a:r>
            <a:r>
              <a:rPr spc="-5" dirty="0" smtClean="0"/>
              <a:t> </a:t>
            </a:r>
            <a:r>
              <a:rPr spc="-5" dirty="0"/>
              <a:t>yanlış 1 </a:t>
            </a:r>
            <a:r>
              <a:rPr dirty="0" err="1"/>
              <a:t>doğruyu</a:t>
            </a:r>
            <a:r>
              <a:rPr spc="-25" dirty="0"/>
              <a:t> </a:t>
            </a:r>
            <a:r>
              <a:rPr dirty="0" err="1" smtClean="0"/>
              <a:t>götürür</a:t>
            </a:r>
            <a:r>
              <a:rPr lang="tr-TR" dirty="0" smtClean="0"/>
              <a:t>.</a:t>
            </a:r>
            <a:r>
              <a:rPr dirty="0" smtClean="0"/>
              <a:t>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945" y="1221739"/>
            <a:ext cx="10108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SINAVDA </a:t>
            </a:r>
            <a:r>
              <a:rPr spc="-40" dirty="0"/>
              <a:t>DİKKAT </a:t>
            </a:r>
            <a:r>
              <a:rPr dirty="0"/>
              <a:t>EDİLMESİ GEREKEN</a:t>
            </a:r>
            <a:r>
              <a:rPr spc="-210" dirty="0"/>
              <a:t> </a:t>
            </a:r>
            <a:r>
              <a:rPr dirty="0"/>
              <a:t>HUSUSLAR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28652"/>
            <a:ext cx="7914640" cy="3462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080" indent="-457200" algn="just">
              <a:lnSpc>
                <a:spcPct val="114999"/>
              </a:lnSpc>
              <a:spcBef>
                <a:spcPts val="105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Uzun ve şekilli sorulardan gözünüz korkmasın.  Uzun </a:t>
            </a:r>
            <a:r>
              <a:rPr sz="2800" dirty="0">
                <a:latin typeface="Times New Roman"/>
                <a:cs typeface="Times New Roman"/>
              </a:rPr>
              <a:t>soru, </a:t>
            </a:r>
            <a:r>
              <a:rPr sz="2800" spc="-5" dirty="0">
                <a:latin typeface="Times New Roman"/>
                <a:cs typeface="Times New Roman"/>
              </a:rPr>
              <a:t>zor soru </a:t>
            </a:r>
            <a:r>
              <a:rPr sz="2800" spc="-20" dirty="0">
                <a:latin typeface="Times New Roman"/>
                <a:cs typeface="Times New Roman"/>
              </a:rPr>
              <a:t>değildir. </a:t>
            </a:r>
            <a:r>
              <a:rPr sz="2800" dirty="0">
                <a:latin typeface="Times New Roman"/>
                <a:cs typeface="Times New Roman"/>
              </a:rPr>
              <a:t>Soru </a:t>
            </a:r>
            <a:r>
              <a:rPr sz="2800" spc="-5" dirty="0">
                <a:latin typeface="Times New Roman"/>
                <a:cs typeface="Times New Roman"/>
              </a:rPr>
              <a:t>uzun olup </a:t>
            </a:r>
            <a:r>
              <a:rPr sz="2800" dirty="0">
                <a:latin typeface="Times New Roman"/>
                <a:cs typeface="Times New Roman"/>
              </a:rPr>
              <a:t>da  </a:t>
            </a:r>
            <a:r>
              <a:rPr sz="2800" spc="-5" dirty="0">
                <a:latin typeface="Times New Roman"/>
                <a:cs typeface="Times New Roman"/>
              </a:rPr>
              <a:t>cevabı içinde saklayabilir </a:t>
            </a:r>
            <a:r>
              <a:rPr sz="2800" dirty="0">
                <a:latin typeface="Times New Roman"/>
                <a:cs typeface="Times New Roman"/>
              </a:rPr>
              <a:t>ve </a:t>
            </a:r>
            <a:r>
              <a:rPr sz="2800" spc="-5" dirty="0">
                <a:latin typeface="Times New Roman"/>
                <a:cs typeface="Times New Roman"/>
              </a:rPr>
              <a:t>cevabı </a:t>
            </a:r>
            <a:r>
              <a:rPr sz="2800" dirty="0">
                <a:latin typeface="Times New Roman"/>
                <a:cs typeface="Times New Roman"/>
              </a:rPr>
              <a:t>çok </a:t>
            </a:r>
            <a:r>
              <a:rPr sz="2800" spc="-5" dirty="0">
                <a:latin typeface="Times New Roman"/>
                <a:cs typeface="Times New Roman"/>
              </a:rPr>
              <a:t>kolay </a:t>
            </a:r>
            <a:r>
              <a:rPr sz="2800" dirty="0">
                <a:latin typeface="Times New Roman"/>
                <a:cs typeface="Times New Roman"/>
              </a:rPr>
              <a:t>da  </a:t>
            </a:r>
            <a:r>
              <a:rPr sz="2800" spc="-20" dirty="0">
                <a:latin typeface="Times New Roman"/>
                <a:cs typeface="Times New Roman"/>
              </a:rPr>
              <a:t>olabilir.</a:t>
            </a:r>
            <a:endParaRPr sz="2800">
              <a:latin typeface="Times New Roman"/>
              <a:cs typeface="Times New Roman"/>
            </a:endParaRPr>
          </a:p>
          <a:p>
            <a:pPr marL="469900" marR="7620" indent="-4572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Sayısal derslerde işlem </a:t>
            </a:r>
            <a:r>
              <a:rPr sz="2800" dirty="0">
                <a:latin typeface="Times New Roman"/>
                <a:cs typeface="Times New Roman"/>
              </a:rPr>
              <a:t>yapın. </a:t>
            </a:r>
            <a:r>
              <a:rPr sz="2800" spc="-5" dirty="0">
                <a:latin typeface="Times New Roman"/>
                <a:cs typeface="Times New Roman"/>
              </a:rPr>
              <a:t>Zihinden çözmeye  çalışmayın. Zihinden yapılan </a:t>
            </a:r>
            <a:r>
              <a:rPr sz="2800" spc="-10" dirty="0">
                <a:latin typeface="Times New Roman"/>
                <a:cs typeface="Times New Roman"/>
              </a:rPr>
              <a:t>işlemler </a:t>
            </a:r>
            <a:r>
              <a:rPr sz="2800" spc="-5" dirty="0">
                <a:latin typeface="Times New Roman"/>
                <a:cs typeface="Times New Roman"/>
              </a:rPr>
              <a:t>çoğu </a:t>
            </a:r>
            <a:r>
              <a:rPr sz="2800" spc="-10" dirty="0">
                <a:latin typeface="Times New Roman"/>
                <a:cs typeface="Times New Roman"/>
              </a:rPr>
              <a:t>zaman  </a:t>
            </a:r>
            <a:r>
              <a:rPr sz="2800" spc="-5" dirty="0">
                <a:latin typeface="Times New Roman"/>
                <a:cs typeface="Times New Roman"/>
              </a:rPr>
              <a:t>dikkatsizlikten </a:t>
            </a:r>
            <a:r>
              <a:rPr sz="2800" dirty="0">
                <a:latin typeface="Times New Roman"/>
                <a:cs typeface="Times New Roman"/>
              </a:rPr>
              <a:t>dolayı </a:t>
            </a:r>
            <a:r>
              <a:rPr sz="2800" spc="-5" dirty="0">
                <a:latin typeface="Times New Roman"/>
                <a:cs typeface="Times New Roman"/>
              </a:rPr>
              <a:t>yanlış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çıkabilir.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6441" y="1729867"/>
            <a:ext cx="28079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İÇİN</a:t>
            </a:r>
            <a:r>
              <a:rPr spc="5" dirty="0"/>
              <a:t>D</a:t>
            </a:r>
            <a:r>
              <a:rPr dirty="0"/>
              <a:t>EKİLER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6441" y="2707004"/>
            <a:ext cx="727646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5" dirty="0" err="1">
                <a:latin typeface="Times New Roman"/>
                <a:cs typeface="Times New Roman"/>
              </a:rPr>
              <a:t>Sınava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Times New Roman"/>
                <a:cs typeface="Times New Roman"/>
              </a:rPr>
              <a:t>1</a:t>
            </a:r>
            <a:r>
              <a:rPr lang="tr-TR" sz="2800" spc="-5" dirty="0" smtClean="0">
                <a:latin typeface="Times New Roman"/>
                <a:cs typeface="Times New Roman"/>
              </a:rPr>
              <a:t>5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Gün Kala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Önerileri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Sınava 1 </a:t>
            </a:r>
            <a:r>
              <a:rPr sz="2800" spc="-10" dirty="0">
                <a:latin typeface="Times New Roman"/>
                <a:cs typeface="Times New Roman"/>
              </a:rPr>
              <a:t>Gün Kala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Önerileri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Sınav </a:t>
            </a:r>
            <a:r>
              <a:rPr sz="2800" spc="-10" dirty="0">
                <a:latin typeface="Times New Roman"/>
                <a:cs typeface="Times New Roman"/>
              </a:rPr>
              <a:t>Günü </a:t>
            </a:r>
            <a:r>
              <a:rPr sz="2800" spc="-5" dirty="0">
                <a:latin typeface="Times New Roman"/>
                <a:cs typeface="Times New Roman"/>
              </a:rPr>
              <a:t>Sınav </a:t>
            </a:r>
            <a:r>
              <a:rPr sz="2800" spc="-10" dirty="0">
                <a:latin typeface="Times New Roman"/>
                <a:cs typeface="Times New Roman"/>
              </a:rPr>
              <a:t>Başlamadan Önceki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Öneriler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Font typeface="Arial"/>
              <a:buChar char="•"/>
              <a:tabLst>
                <a:tab pos="469265" algn="l"/>
                <a:tab pos="470534" algn="l"/>
              </a:tabLst>
            </a:pPr>
            <a:r>
              <a:rPr sz="2800" spc="-5" dirty="0">
                <a:latin typeface="Times New Roman"/>
                <a:cs typeface="Times New Roman"/>
              </a:rPr>
              <a:t>Sınavda Dikkat Edilmesi </a:t>
            </a:r>
            <a:r>
              <a:rPr sz="2800" spc="-10" dirty="0">
                <a:latin typeface="Times New Roman"/>
                <a:cs typeface="Times New Roman"/>
              </a:rPr>
              <a:t>Gereken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Hususlar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7945" y="1276603"/>
            <a:ext cx="101085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SINAVDA </a:t>
            </a:r>
            <a:r>
              <a:rPr spc="-40" dirty="0"/>
              <a:t>DİKKAT </a:t>
            </a:r>
            <a:r>
              <a:rPr dirty="0"/>
              <a:t>EDİLMESİ GEREKEN</a:t>
            </a:r>
            <a:r>
              <a:rPr spc="-210" dirty="0"/>
              <a:t> </a:t>
            </a:r>
            <a:r>
              <a:rPr dirty="0"/>
              <a:t>HUSUSLAR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828652"/>
            <a:ext cx="7914640" cy="2480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5715" indent="-457200" algn="just">
              <a:lnSpc>
                <a:spcPct val="114999"/>
              </a:lnSpc>
              <a:spcBef>
                <a:spcPts val="105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Soru ifadelerinde </a:t>
            </a:r>
            <a:r>
              <a:rPr sz="2800" spc="-10" dirty="0">
                <a:latin typeface="Times New Roman"/>
                <a:cs typeface="Times New Roman"/>
              </a:rPr>
              <a:t>yer </a:t>
            </a:r>
            <a:r>
              <a:rPr sz="2800" spc="-5" dirty="0">
                <a:latin typeface="Times New Roman"/>
                <a:cs typeface="Times New Roman"/>
              </a:rPr>
              <a:t>alan : </a:t>
            </a:r>
            <a:r>
              <a:rPr sz="2800" b="1" spc="-5" dirty="0">
                <a:latin typeface="Times New Roman"/>
                <a:cs typeface="Times New Roman"/>
              </a:rPr>
              <a:t>“… söylenemez, </a:t>
            </a:r>
            <a:r>
              <a:rPr sz="2800" b="1" dirty="0">
                <a:latin typeface="Times New Roman"/>
                <a:cs typeface="Times New Roman"/>
              </a:rPr>
              <a:t>….  </a:t>
            </a:r>
            <a:r>
              <a:rPr sz="2800" b="1" spc="-5" dirty="0">
                <a:latin typeface="Times New Roman"/>
                <a:cs typeface="Times New Roman"/>
              </a:rPr>
              <a:t>Çıkarılamaz, … değildir</a:t>
            </a:r>
            <a:r>
              <a:rPr sz="2800" spc="-5" dirty="0">
                <a:latin typeface="Times New Roman"/>
                <a:cs typeface="Times New Roman"/>
              </a:rPr>
              <a:t>” gibi olumsuz ifadelere  </a:t>
            </a:r>
            <a:r>
              <a:rPr sz="2800" dirty="0">
                <a:latin typeface="Times New Roman"/>
                <a:cs typeface="Times New Roman"/>
              </a:rPr>
              <a:t>dikkat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edin.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ts val="3870"/>
              </a:lnSpc>
              <a:spcBef>
                <a:spcPts val="204"/>
              </a:spcBef>
              <a:buClr>
                <a:srgbClr val="FF0000"/>
              </a:buClr>
              <a:buFont typeface="Arial"/>
              <a:buChar char="•"/>
              <a:tabLst>
                <a:tab pos="469900" algn="l"/>
              </a:tabLst>
            </a:pPr>
            <a:r>
              <a:rPr sz="2800" spc="-5" dirty="0">
                <a:latin typeface="Times New Roman"/>
                <a:cs typeface="Times New Roman"/>
              </a:rPr>
              <a:t>Süreyi iyi ayarlayın. Erken bitirirseniz cevaplarınızı  </a:t>
            </a:r>
            <a:r>
              <a:rPr sz="2800" dirty="0">
                <a:latin typeface="Times New Roman"/>
                <a:cs typeface="Times New Roman"/>
              </a:rPr>
              <a:t>kontrol edin. </a:t>
            </a:r>
            <a:r>
              <a:rPr sz="2800" spc="-5" dirty="0">
                <a:latin typeface="Times New Roman"/>
                <a:cs typeface="Times New Roman"/>
              </a:rPr>
              <a:t>Sınavdan erken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çıkmayın.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908554" y="2079193"/>
            <a:ext cx="6370320" cy="2197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/>
                <a:cs typeface="Times New Roman"/>
              </a:rPr>
              <a:t>Mutlu </a:t>
            </a:r>
            <a:r>
              <a:rPr sz="3200" dirty="0">
                <a:latin typeface="Times New Roman"/>
                <a:cs typeface="Times New Roman"/>
              </a:rPr>
              <a:t>ve </a:t>
            </a:r>
            <a:r>
              <a:rPr sz="3200" spc="-5" dirty="0">
                <a:latin typeface="Times New Roman"/>
                <a:cs typeface="Times New Roman"/>
              </a:rPr>
              <a:t>Umutlu Olmanız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Dileğiyle…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65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5"/>
              </a:spcBef>
            </a:pPr>
            <a:r>
              <a:rPr sz="3200" spc="-55" dirty="0">
                <a:latin typeface="Times New Roman"/>
                <a:cs typeface="Times New Roman"/>
              </a:rPr>
              <a:t>Yozgat </a:t>
            </a:r>
            <a:r>
              <a:rPr sz="3200" spc="-5" dirty="0">
                <a:latin typeface="Times New Roman"/>
                <a:cs typeface="Times New Roman"/>
              </a:rPr>
              <a:t>Milli </a:t>
            </a:r>
            <a:r>
              <a:rPr sz="3200" dirty="0">
                <a:latin typeface="Times New Roman"/>
                <a:cs typeface="Times New Roman"/>
              </a:rPr>
              <a:t>Eğitim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Müdürlüğü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SINAVA </a:t>
            </a:r>
            <a:r>
              <a:rPr spc="5" dirty="0" smtClean="0"/>
              <a:t>1</a:t>
            </a:r>
            <a:r>
              <a:rPr lang="tr-TR" spc="5" dirty="0" smtClean="0"/>
              <a:t>5</a:t>
            </a:r>
            <a:r>
              <a:rPr spc="5" dirty="0" smtClean="0"/>
              <a:t> </a:t>
            </a:r>
            <a:r>
              <a:rPr dirty="0"/>
              <a:t>GÜN KALA</a:t>
            </a:r>
            <a:r>
              <a:rPr spc="-300" dirty="0"/>
              <a:t> </a:t>
            </a:r>
            <a:r>
              <a:rPr spc="-5" dirty="0"/>
              <a:t>ÖNERİLERİ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14999"/>
              </a:lnSpc>
              <a:spcBef>
                <a:spcPts val="100"/>
              </a:spcBef>
              <a:tabLst>
                <a:tab pos="1192530" algn="l"/>
                <a:tab pos="3138805" algn="l"/>
                <a:tab pos="4949825" algn="l"/>
                <a:tab pos="5674995" algn="l"/>
                <a:tab pos="7031355" algn="l"/>
              </a:tabLst>
            </a:pPr>
            <a:r>
              <a:rPr spc="-5" dirty="0"/>
              <a:t>Uy</a:t>
            </a:r>
            <a:r>
              <a:rPr dirty="0"/>
              <a:t>k</a:t>
            </a:r>
            <a:r>
              <a:rPr spc="-5" dirty="0"/>
              <a:t>u</a:t>
            </a:r>
            <a:r>
              <a:rPr dirty="0"/>
              <a:t>	D</a:t>
            </a:r>
            <a:r>
              <a:rPr spc="-5" dirty="0"/>
              <a:t>üzeninizi</a:t>
            </a:r>
            <a:r>
              <a:rPr dirty="0"/>
              <a:t>	</a:t>
            </a:r>
            <a:r>
              <a:rPr spc="-5" dirty="0"/>
              <a:t>B</a:t>
            </a:r>
            <a:r>
              <a:rPr spc="-20" dirty="0"/>
              <a:t>e</a:t>
            </a:r>
            <a:r>
              <a:rPr spc="-5" dirty="0"/>
              <a:t>li</a:t>
            </a:r>
            <a:r>
              <a:rPr dirty="0"/>
              <a:t>r</a:t>
            </a:r>
            <a:r>
              <a:rPr spc="-5" dirty="0"/>
              <a:t>leyin</a:t>
            </a:r>
            <a:r>
              <a:rPr dirty="0"/>
              <a:t>	v</a:t>
            </a:r>
            <a:r>
              <a:rPr spc="-5" dirty="0"/>
              <a:t>e</a:t>
            </a:r>
            <a:r>
              <a:rPr dirty="0"/>
              <a:t>	</a:t>
            </a:r>
            <a:r>
              <a:rPr spc="-10" dirty="0"/>
              <a:t>Sı</a:t>
            </a:r>
            <a:r>
              <a:rPr spc="5" dirty="0"/>
              <a:t>n</a:t>
            </a:r>
            <a:r>
              <a:rPr spc="-5" dirty="0"/>
              <a:t>ava</a:t>
            </a:r>
            <a:r>
              <a:rPr dirty="0"/>
              <a:t>	</a:t>
            </a:r>
            <a:r>
              <a:rPr spc="-5" dirty="0"/>
              <a:t>Kadar  Bozmayın</a:t>
            </a:r>
          </a:p>
          <a:p>
            <a:pPr>
              <a:lnSpc>
                <a:spcPct val="100000"/>
              </a:lnSpc>
            </a:pPr>
            <a:endParaRPr sz="3800" dirty="0"/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/>
              <a:t>Her </a:t>
            </a:r>
            <a:r>
              <a:rPr dirty="0"/>
              <a:t>gün </a:t>
            </a:r>
            <a:r>
              <a:rPr spc="-5" dirty="0"/>
              <a:t>aynı saatte </a:t>
            </a:r>
            <a:r>
              <a:rPr dirty="0"/>
              <a:t>uyuyup </a:t>
            </a:r>
            <a:r>
              <a:rPr spc="-5" dirty="0"/>
              <a:t>uyanmaya özen</a:t>
            </a:r>
            <a:r>
              <a:rPr spc="-10" dirty="0"/>
              <a:t> </a:t>
            </a:r>
            <a:r>
              <a:rPr spc="-5" dirty="0"/>
              <a:t>gösterin.</a:t>
            </a:r>
          </a:p>
          <a:p>
            <a:pPr marL="355600" marR="5080" indent="-342900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  <a:tab pos="356235" algn="l"/>
                <a:tab pos="1428750" algn="l"/>
                <a:tab pos="2673985" algn="l"/>
                <a:tab pos="3940810" algn="l"/>
                <a:tab pos="5207635" algn="l"/>
                <a:tab pos="5865495" algn="l"/>
                <a:tab pos="7249795" algn="l"/>
              </a:tabLst>
            </a:pPr>
            <a:r>
              <a:rPr spc="-10" dirty="0"/>
              <a:t>Sı</a:t>
            </a:r>
            <a:r>
              <a:rPr spc="5" dirty="0"/>
              <a:t>n</a:t>
            </a:r>
            <a:r>
              <a:rPr spc="-5" dirty="0"/>
              <a:t>av</a:t>
            </a:r>
            <a:r>
              <a:rPr dirty="0"/>
              <a:t>	</a:t>
            </a:r>
            <a:r>
              <a:rPr spc="-5" dirty="0"/>
              <a:t>sa</a:t>
            </a:r>
            <a:r>
              <a:rPr spc="-25" dirty="0"/>
              <a:t>a</a:t>
            </a:r>
            <a:r>
              <a:rPr spc="-5" dirty="0"/>
              <a:t>ti</a:t>
            </a:r>
            <a:r>
              <a:rPr dirty="0"/>
              <a:t>n</a:t>
            </a:r>
            <a:r>
              <a:rPr spc="-5" dirty="0"/>
              <a:t>e</a:t>
            </a:r>
            <a:r>
              <a:rPr dirty="0"/>
              <a:t>	</a:t>
            </a:r>
            <a:r>
              <a:rPr spc="-5" dirty="0"/>
              <a:t>u</a:t>
            </a:r>
            <a:r>
              <a:rPr dirty="0"/>
              <a:t>y</a:t>
            </a:r>
            <a:r>
              <a:rPr spc="-5" dirty="0"/>
              <a:t>a</a:t>
            </a:r>
            <a:r>
              <a:rPr spc="-30" dirty="0"/>
              <a:t>c</a:t>
            </a:r>
            <a:r>
              <a:rPr spc="-5" dirty="0"/>
              <a:t>ak</a:t>
            </a:r>
            <a:r>
              <a:rPr dirty="0"/>
              <a:t>	</a:t>
            </a:r>
            <a:r>
              <a:rPr spc="-10" dirty="0"/>
              <a:t>şekild</a:t>
            </a:r>
            <a:r>
              <a:rPr spc="-5" dirty="0"/>
              <a:t>e</a:t>
            </a:r>
            <a:r>
              <a:rPr dirty="0"/>
              <a:t>	</a:t>
            </a:r>
            <a:r>
              <a:rPr spc="-5" dirty="0"/>
              <a:t>b</a:t>
            </a:r>
            <a:r>
              <a:rPr dirty="0"/>
              <a:t>i</a:t>
            </a:r>
            <a:r>
              <a:rPr spc="-5" dirty="0"/>
              <a:t>r</a:t>
            </a:r>
            <a:r>
              <a:rPr dirty="0"/>
              <a:t>	</a:t>
            </a:r>
            <a:r>
              <a:rPr spc="-5" dirty="0"/>
              <a:t>uyan</a:t>
            </a:r>
            <a:r>
              <a:rPr spc="-20" dirty="0"/>
              <a:t>m</a:t>
            </a:r>
            <a:r>
              <a:rPr spc="-5" dirty="0"/>
              <a:t>a</a:t>
            </a:r>
            <a:r>
              <a:rPr dirty="0"/>
              <a:t>	</a:t>
            </a:r>
            <a:r>
              <a:rPr spc="-5" dirty="0"/>
              <a:t>saati  </a:t>
            </a:r>
            <a:r>
              <a:rPr dirty="0"/>
              <a:t>belirleyin.</a:t>
            </a:r>
          </a:p>
          <a:p>
            <a:pPr marL="355600" marR="6350" indent="-342900">
              <a:lnSpc>
                <a:spcPct val="114999"/>
              </a:lnSpc>
              <a:spcBef>
                <a:spcPts val="5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  <a:tab pos="356235" algn="l"/>
                <a:tab pos="1330960" algn="l"/>
                <a:tab pos="2073275" algn="l"/>
                <a:tab pos="3405504" algn="l"/>
                <a:tab pos="4443730" algn="l"/>
                <a:tab pos="5463540" algn="l"/>
                <a:tab pos="6303010" algn="l"/>
              </a:tabLst>
            </a:pPr>
            <a:r>
              <a:rPr spc="-5" dirty="0"/>
              <a:t>Ge</a:t>
            </a:r>
            <a:r>
              <a:rPr spc="-20" dirty="0"/>
              <a:t>c</a:t>
            </a:r>
            <a:r>
              <a:rPr spc="-5" dirty="0"/>
              <a:t>e</a:t>
            </a:r>
            <a:r>
              <a:rPr dirty="0"/>
              <a:t>	</a:t>
            </a:r>
            <a:r>
              <a:rPr spc="-5" dirty="0"/>
              <a:t>geç</a:t>
            </a:r>
            <a:r>
              <a:rPr dirty="0"/>
              <a:t>	</a:t>
            </a:r>
            <a:r>
              <a:rPr spc="-5" dirty="0"/>
              <a:t>saatlere</a:t>
            </a:r>
            <a:r>
              <a:rPr dirty="0"/>
              <a:t>	</a:t>
            </a:r>
            <a:r>
              <a:rPr spc="-5" dirty="0"/>
              <a:t>kadar</a:t>
            </a:r>
            <a:r>
              <a:rPr dirty="0"/>
              <a:t>	</a:t>
            </a:r>
            <a:r>
              <a:rPr spc="-10" dirty="0"/>
              <a:t>s</a:t>
            </a:r>
            <a:r>
              <a:rPr dirty="0"/>
              <a:t>ü</a:t>
            </a:r>
            <a:r>
              <a:rPr spc="-5" dirty="0"/>
              <a:t>ren</a:t>
            </a:r>
            <a:r>
              <a:rPr dirty="0"/>
              <a:t>	</a:t>
            </a:r>
            <a:r>
              <a:rPr spc="-5" dirty="0"/>
              <a:t>ders</a:t>
            </a:r>
            <a:r>
              <a:rPr dirty="0"/>
              <a:t>	</a:t>
            </a:r>
            <a:r>
              <a:rPr spc="-5" dirty="0"/>
              <a:t>ç</a:t>
            </a:r>
            <a:r>
              <a:rPr spc="-20" dirty="0"/>
              <a:t>a</a:t>
            </a:r>
            <a:r>
              <a:rPr spc="-5" dirty="0"/>
              <a:t>lı</a:t>
            </a:r>
            <a:r>
              <a:rPr dirty="0"/>
              <a:t>ş</a:t>
            </a:r>
            <a:r>
              <a:rPr spc="-20" dirty="0"/>
              <a:t>m</a:t>
            </a:r>
            <a:r>
              <a:rPr spc="-5" dirty="0"/>
              <a:t>adan  kaçının.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SINAVA </a:t>
            </a:r>
            <a:r>
              <a:rPr dirty="0" smtClean="0"/>
              <a:t>1</a:t>
            </a:r>
            <a:r>
              <a:rPr lang="tr-TR" dirty="0" smtClean="0"/>
              <a:t>5 </a:t>
            </a:r>
            <a:r>
              <a:rPr dirty="0" smtClean="0"/>
              <a:t>GÜN </a:t>
            </a:r>
            <a:r>
              <a:rPr dirty="0"/>
              <a:t>KALA</a:t>
            </a:r>
            <a:r>
              <a:rPr spc="-300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2048133"/>
            <a:ext cx="7915909" cy="3461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95"/>
              </a:spcBef>
              <a:tabLst>
                <a:tab pos="1152525" algn="l"/>
                <a:tab pos="3002915" algn="l"/>
                <a:tab pos="4262755" algn="l"/>
                <a:tab pos="5836285" algn="l"/>
                <a:tab pos="7566025" algn="l"/>
              </a:tabLst>
            </a:pPr>
            <a:r>
              <a:rPr sz="2800" spc="-10" dirty="0">
                <a:latin typeface="Times New Roman"/>
                <a:cs typeface="Times New Roman"/>
              </a:rPr>
              <a:t>Alış</a:t>
            </a:r>
            <a:r>
              <a:rPr sz="2800" dirty="0">
                <a:latin typeface="Times New Roman"/>
                <a:cs typeface="Times New Roman"/>
              </a:rPr>
              <a:t>ı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Old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ğun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z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85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1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ek</a:t>
            </a:r>
            <a:r>
              <a:rPr sz="2800" dirty="0">
                <a:latin typeface="Times New Roman"/>
                <a:cs typeface="Times New Roman"/>
              </a:rPr>
              <a:t>	D</a:t>
            </a:r>
            <a:r>
              <a:rPr sz="2800" spc="-5" dirty="0">
                <a:latin typeface="Times New Roman"/>
                <a:cs typeface="Times New Roman"/>
              </a:rPr>
              <a:t>üzenini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Boz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ayın</a:t>
            </a:r>
            <a:r>
              <a:rPr sz="2800" dirty="0">
                <a:latin typeface="Times New Roman"/>
                <a:cs typeface="Times New Roman"/>
              </a:rPr>
              <a:t>	ve  </a:t>
            </a:r>
            <a:r>
              <a:rPr sz="2800" spc="-5" dirty="0">
                <a:latin typeface="Times New Roman"/>
                <a:cs typeface="Times New Roman"/>
              </a:rPr>
              <a:t>Sağlıklı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Beslenin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Times New Roman"/>
              <a:cs typeface="Times New Roman"/>
            </a:endParaRPr>
          </a:p>
          <a:p>
            <a:pPr marL="355600" marR="8255" indent="-342900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354965" algn="l"/>
                <a:tab pos="355600" algn="l"/>
                <a:tab pos="1633855" algn="l"/>
                <a:tab pos="3282950" algn="l"/>
                <a:tab pos="3789045" algn="l"/>
                <a:tab pos="4653280" algn="l"/>
                <a:tab pos="6144260" algn="l"/>
              </a:tabLst>
            </a:pPr>
            <a:r>
              <a:rPr sz="2800" spc="-10" dirty="0">
                <a:latin typeface="Times New Roman"/>
                <a:cs typeface="Times New Roman"/>
              </a:rPr>
              <a:t>Abartı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ı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r>
              <a:rPr sz="2800" spc="-2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yec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uzun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z</a:t>
            </a:r>
            <a:r>
              <a:rPr sz="2800" spc="-30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ır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ye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edi</a:t>
            </a:r>
            <a:r>
              <a:rPr sz="2800" dirty="0">
                <a:latin typeface="Times New Roman"/>
                <a:cs typeface="Times New Roman"/>
              </a:rPr>
              <a:t>ğ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iz  </a:t>
            </a:r>
            <a:r>
              <a:rPr sz="2800" dirty="0">
                <a:latin typeface="Times New Roman"/>
                <a:cs typeface="Times New Roman"/>
              </a:rPr>
              <a:t>farklı </a:t>
            </a:r>
            <a:r>
              <a:rPr sz="2800" spc="-5" dirty="0">
                <a:latin typeface="Times New Roman"/>
                <a:cs typeface="Times New Roman"/>
              </a:rPr>
              <a:t>yemekler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yemeyin.</a:t>
            </a:r>
            <a:endParaRPr sz="2800">
              <a:latin typeface="Times New Roman"/>
              <a:cs typeface="Times New Roman"/>
            </a:endParaRPr>
          </a:p>
          <a:p>
            <a:pPr marL="355600" marR="6350" indent="-342900">
              <a:lnSpc>
                <a:spcPct val="114999"/>
              </a:lnSpc>
              <a:spcBef>
                <a:spcPts val="5"/>
              </a:spcBef>
              <a:buClr>
                <a:srgbClr val="FF0000"/>
              </a:buClr>
              <a:buFont typeface="Arial"/>
              <a:buChar char="•"/>
              <a:tabLst>
                <a:tab pos="354965" algn="l"/>
                <a:tab pos="355600" algn="l"/>
                <a:tab pos="1284605" algn="l"/>
                <a:tab pos="2294255" algn="l"/>
                <a:tab pos="3438525" algn="l"/>
                <a:tab pos="4525010" algn="l"/>
                <a:tab pos="5770880" algn="l"/>
                <a:tab pos="6578600" algn="l"/>
                <a:tab pos="7564755" algn="l"/>
              </a:tabLst>
            </a:pPr>
            <a:r>
              <a:rPr sz="2800" spc="-5" dirty="0">
                <a:latin typeface="Times New Roman"/>
                <a:cs typeface="Times New Roman"/>
              </a:rPr>
              <a:t>Ab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cub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ye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yeri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sağl</a:t>
            </a:r>
            <a:r>
              <a:rPr sz="2800" dirty="0">
                <a:latin typeface="Times New Roman"/>
                <a:cs typeface="Times New Roman"/>
              </a:rPr>
              <a:t>ı</a:t>
            </a:r>
            <a:r>
              <a:rPr sz="2800" spc="-5" dirty="0">
                <a:latin typeface="Times New Roman"/>
                <a:cs typeface="Times New Roman"/>
              </a:rPr>
              <a:t>klı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ol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sebze</a:t>
            </a:r>
            <a:r>
              <a:rPr sz="2800" dirty="0">
                <a:latin typeface="Times New Roman"/>
                <a:cs typeface="Times New Roman"/>
              </a:rPr>
              <a:t>	ve  </a:t>
            </a:r>
            <a:r>
              <a:rPr sz="2800" spc="-10" dirty="0">
                <a:latin typeface="Times New Roman"/>
                <a:cs typeface="Times New Roman"/>
              </a:rPr>
              <a:t>meyve </a:t>
            </a:r>
            <a:r>
              <a:rPr sz="2800" spc="-5" dirty="0">
                <a:latin typeface="Times New Roman"/>
                <a:cs typeface="Times New Roman"/>
              </a:rPr>
              <a:t>yemeye özen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gösterin.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SINAVA </a:t>
            </a:r>
            <a:r>
              <a:rPr dirty="0" smtClean="0"/>
              <a:t>1</a:t>
            </a:r>
            <a:r>
              <a:rPr lang="tr-TR" dirty="0" smtClean="0"/>
              <a:t>5</a:t>
            </a:r>
            <a:r>
              <a:rPr dirty="0" smtClean="0"/>
              <a:t> </a:t>
            </a:r>
            <a:r>
              <a:rPr dirty="0"/>
              <a:t>GÜN KALA</a:t>
            </a:r>
            <a:r>
              <a:rPr spc="-300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916429"/>
            <a:ext cx="7914640" cy="2905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Rahatlamanızı Sağlayacak Nefes Egzersizleri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Yapın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Times New Roman"/>
                <a:cs typeface="Times New Roman"/>
              </a:rPr>
              <a:t>Stres ve </a:t>
            </a:r>
            <a:r>
              <a:rPr sz="2800" spc="-5" dirty="0">
                <a:latin typeface="Times New Roman"/>
                <a:cs typeface="Times New Roman"/>
              </a:rPr>
              <a:t>kaygı durumuyla </a:t>
            </a:r>
            <a:r>
              <a:rPr sz="2800" spc="-10" dirty="0">
                <a:latin typeface="Times New Roman"/>
                <a:cs typeface="Times New Roman"/>
              </a:rPr>
              <a:t>en </a:t>
            </a:r>
            <a:r>
              <a:rPr sz="2800" dirty="0">
                <a:latin typeface="Times New Roman"/>
                <a:cs typeface="Times New Roman"/>
              </a:rPr>
              <a:t>iyi </a:t>
            </a:r>
            <a:r>
              <a:rPr sz="2800" spc="-5" dirty="0">
                <a:latin typeface="Times New Roman"/>
                <a:cs typeface="Times New Roman"/>
              </a:rPr>
              <a:t>baş </a:t>
            </a:r>
            <a:r>
              <a:rPr sz="2800" spc="-10" dirty="0">
                <a:latin typeface="Times New Roman"/>
                <a:cs typeface="Times New Roman"/>
              </a:rPr>
              <a:t>etme </a:t>
            </a:r>
            <a:r>
              <a:rPr sz="2800" spc="-5" dirty="0">
                <a:latin typeface="Times New Roman"/>
                <a:cs typeface="Times New Roman"/>
              </a:rPr>
              <a:t>yöntemi;  </a:t>
            </a:r>
            <a:r>
              <a:rPr sz="2800" dirty="0">
                <a:latin typeface="Times New Roman"/>
                <a:cs typeface="Times New Roman"/>
              </a:rPr>
              <a:t>doğru </a:t>
            </a:r>
            <a:r>
              <a:rPr sz="2800" spc="-5" dirty="0">
                <a:latin typeface="Times New Roman"/>
                <a:cs typeface="Times New Roman"/>
              </a:rPr>
              <a:t>bir şekilde uygulanan nefes </a:t>
            </a:r>
            <a:r>
              <a:rPr sz="2800" spc="-15" dirty="0">
                <a:latin typeface="Times New Roman"/>
                <a:cs typeface="Times New Roman"/>
              </a:rPr>
              <a:t>egzersizleridir. </a:t>
            </a:r>
            <a:r>
              <a:rPr sz="2800" spc="-10" dirty="0">
                <a:latin typeface="Times New Roman"/>
                <a:cs typeface="Times New Roman"/>
              </a:rPr>
              <a:t>Bu  </a:t>
            </a:r>
            <a:r>
              <a:rPr sz="2800" spc="-5" dirty="0">
                <a:latin typeface="Times New Roman"/>
                <a:cs typeface="Times New Roman"/>
              </a:rPr>
              <a:t>konuyla ilgili </a:t>
            </a:r>
            <a:r>
              <a:rPr sz="2800" spc="-10" dirty="0">
                <a:latin typeface="Times New Roman"/>
                <a:cs typeface="Times New Roman"/>
              </a:rPr>
              <a:t>sınıf </a:t>
            </a:r>
            <a:r>
              <a:rPr sz="2800" spc="-5" dirty="0">
                <a:latin typeface="Times New Roman"/>
                <a:cs typeface="Times New Roman"/>
              </a:rPr>
              <a:t>rehber öğretmenlerinizden </a:t>
            </a:r>
            <a:r>
              <a:rPr sz="2800" dirty="0">
                <a:latin typeface="Times New Roman"/>
                <a:cs typeface="Times New Roman"/>
              </a:rPr>
              <a:t>ve  okul </a:t>
            </a:r>
            <a:r>
              <a:rPr sz="2800" spc="-5" dirty="0">
                <a:latin typeface="Times New Roman"/>
                <a:cs typeface="Times New Roman"/>
              </a:rPr>
              <a:t>rehber öğretmeninizden yardım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alabilirsiniz.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9267" y="1279016"/>
            <a:ext cx="66579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SINAVA </a:t>
            </a:r>
            <a:r>
              <a:rPr dirty="0" smtClean="0"/>
              <a:t>1</a:t>
            </a:r>
            <a:r>
              <a:rPr lang="tr-TR" dirty="0" smtClean="0"/>
              <a:t>5</a:t>
            </a:r>
            <a:r>
              <a:rPr dirty="0" smtClean="0"/>
              <a:t> </a:t>
            </a:r>
            <a:r>
              <a:rPr dirty="0"/>
              <a:t>GÜN KALA</a:t>
            </a:r>
            <a:r>
              <a:rPr spc="-300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971801"/>
            <a:ext cx="7915275" cy="3473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Deneme </a:t>
            </a:r>
            <a:r>
              <a:rPr sz="2800" spc="-5" dirty="0">
                <a:latin typeface="Times New Roman"/>
                <a:cs typeface="Times New Roman"/>
              </a:rPr>
              <a:t>Sınavları Çözün </a:t>
            </a:r>
            <a:r>
              <a:rPr sz="2800" dirty="0">
                <a:latin typeface="Times New Roman"/>
                <a:cs typeface="Times New Roman"/>
              </a:rPr>
              <a:t>ve </a:t>
            </a:r>
            <a:r>
              <a:rPr sz="2800" spc="-5" dirty="0">
                <a:latin typeface="Times New Roman"/>
                <a:cs typeface="Times New Roman"/>
              </a:rPr>
              <a:t>Çıkmış Sorulara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Bakın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Ciddi </a:t>
            </a:r>
            <a:r>
              <a:rPr sz="2400" spc="-5" dirty="0">
                <a:latin typeface="Times New Roman"/>
                <a:cs typeface="Times New Roman"/>
              </a:rPr>
              <a:t>bir </a:t>
            </a:r>
            <a:r>
              <a:rPr sz="2400" dirty="0">
                <a:latin typeface="Times New Roman"/>
                <a:cs typeface="Times New Roman"/>
              </a:rPr>
              <a:t>ortam </a:t>
            </a:r>
            <a:r>
              <a:rPr sz="2400" spc="-5" dirty="0">
                <a:latin typeface="Times New Roman"/>
                <a:cs typeface="Times New Roman"/>
              </a:rPr>
              <a:t>oluşturularak gerçek sınavmış gibi çözülen  deneme sınavları heyecanın kontrol edilmesine </a:t>
            </a:r>
            <a:r>
              <a:rPr sz="2400" dirty="0">
                <a:latin typeface="Times New Roman"/>
                <a:cs typeface="Times New Roman"/>
              </a:rPr>
              <a:t>ve </a:t>
            </a:r>
            <a:r>
              <a:rPr sz="2400" spc="-5" dirty="0">
                <a:latin typeface="Times New Roman"/>
                <a:cs typeface="Times New Roman"/>
              </a:rPr>
              <a:t>sınavda  zaman yönetimine </a:t>
            </a:r>
            <a:r>
              <a:rPr sz="2400" dirty="0">
                <a:latin typeface="Times New Roman"/>
                <a:cs typeface="Times New Roman"/>
              </a:rPr>
              <a:t>katkı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sağlar.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430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Soru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tarzlarını</a:t>
            </a:r>
            <a:r>
              <a:rPr sz="2400" spc="3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kavramak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ve</a:t>
            </a:r>
            <a:r>
              <a:rPr sz="2400" spc="3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zorluk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derecelerine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alışabilmek</a:t>
            </a:r>
            <a:endParaRPr sz="2400">
              <a:latin typeface="Times New Roman"/>
              <a:cs typeface="Times New Roman"/>
            </a:endParaRPr>
          </a:p>
          <a:p>
            <a:pPr marL="355600" algn="just">
              <a:lnSpc>
                <a:spcPct val="100000"/>
              </a:lnSpc>
              <a:spcBef>
                <a:spcPts val="434"/>
              </a:spcBef>
            </a:pPr>
            <a:r>
              <a:rPr sz="2400" dirty="0">
                <a:latin typeface="Times New Roman"/>
                <a:cs typeface="Times New Roman"/>
              </a:rPr>
              <a:t>için </a:t>
            </a:r>
            <a:r>
              <a:rPr sz="2400" spc="-5" dirty="0">
                <a:latin typeface="Times New Roman"/>
                <a:cs typeface="Times New Roman"/>
              </a:rPr>
              <a:t>çıkmış soruları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çözün.</a:t>
            </a:r>
            <a:endParaRPr sz="24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430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2400" spc="-70" dirty="0">
                <a:latin typeface="Times New Roman"/>
                <a:cs typeface="Times New Roman"/>
              </a:rPr>
              <a:t>EBA’ </a:t>
            </a:r>
            <a:r>
              <a:rPr sz="2400" dirty="0">
                <a:latin typeface="Times New Roman"/>
                <a:cs typeface="Times New Roman"/>
              </a:rPr>
              <a:t>da yayınlanan örnek </a:t>
            </a:r>
            <a:r>
              <a:rPr sz="2400" spc="-5" dirty="0">
                <a:latin typeface="Times New Roman"/>
                <a:cs typeface="Times New Roman"/>
              </a:rPr>
              <a:t>soruları mutlaka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çözün.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SINAVA </a:t>
            </a:r>
            <a:r>
              <a:rPr dirty="0" smtClean="0"/>
              <a:t>1</a:t>
            </a:r>
            <a:r>
              <a:rPr lang="tr-TR" dirty="0" smtClean="0"/>
              <a:t>5</a:t>
            </a:r>
            <a:r>
              <a:rPr dirty="0" smtClean="0"/>
              <a:t> </a:t>
            </a:r>
            <a:r>
              <a:rPr dirty="0"/>
              <a:t>GÜN KALA</a:t>
            </a:r>
            <a:r>
              <a:rPr spc="-300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2078558"/>
            <a:ext cx="7914640" cy="2906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Not ve Özetlerinizi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Okuyun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Kalan </a:t>
            </a:r>
            <a:r>
              <a:rPr sz="2800" spc="-10" dirty="0">
                <a:latin typeface="Times New Roman"/>
                <a:cs typeface="Times New Roman"/>
              </a:rPr>
              <a:t>zaman </a:t>
            </a:r>
            <a:r>
              <a:rPr sz="2800" spc="-5" dirty="0">
                <a:latin typeface="Times New Roman"/>
                <a:cs typeface="Times New Roman"/>
              </a:rPr>
              <a:t>diliminde sıfırdan konu okumanız  kafanızı </a:t>
            </a:r>
            <a:r>
              <a:rPr sz="2800" spc="-15" dirty="0">
                <a:latin typeface="Times New Roman"/>
                <a:cs typeface="Times New Roman"/>
              </a:rPr>
              <a:t>karıştırabilir.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Bunun yerine tuttuğunuz </a:t>
            </a:r>
            <a:r>
              <a:rPr sz="2800" spc="-10" dirty="0">
                <a:latin typeface="Times New Roman"/>
                <a:cs typeface="Times New Roman"/>
              </a:rPr>
              <a:t>özet  </a:t>
            </a:r>
            <a:r>
              <a:rPr sz="2800" dirty="0">
                <a:latin typeface="Times New Roman"/>
                <a:cs typeface="Times New Roman"/>
              </a:rPr>
              <a:t>ve </a:t>
            </a:r>
            <a:r>
              <a:rPr sz="2800" spc="-5" dirty="0">
                <a:latin typeface="Times New Roman"/>
                <a:cs typeface="Times New Roman"/>
              </a:rPr>
              <a:t>notlara kısaca </a:t>
            </a:r>
            <a:r>
              <a:rPr sz="2800" dirty="0">
                <a:latin typeface="Times New Roman"/>
                <a:cs typeface="Times New Roman"/>
              </a:rPr>
              <a:t>göz </a:t>
            </a:r>
            <a:r>
              <a:rPr sz="2800" spc="-5" dirty="0">
                <a:latin typeface="Times New Roman"/>
                <a:cs typeface="Times New Roman"/>
              </a:rPr>
              <a:t>gezdirmeniz daha etkili  </a:t>
            </a:r>
            <a:r>
              <a:rPr sz="2800" spc="-20" dirty="0">
                <a:latin typeface="Times New Roman"/>
                <a:cs typeface="Times New Roman"/>
              </a:rPr>
              <a:t>olacaktır.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9267" y="1240282"/>
            <a:ext cx="66579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SINAVA </a:t>
            </a:r>
            <a:r>
              <a:rPr dirty="0" smtClean="0"/>
              <a:t>1</a:t>
            </a:r>
            <a:r>
              <a:rPr lang="tr-TR" dirty="0" smtClean="0"/>
              <a:t>5</a:t>
            </a:r>
            <a:r>
              <a:rPr dirty="0" smtClean="0"/>
              <a:t> </a:t>
            </a:r>
            <a:r>
              <a:rPr dirty="0"/>
              <a:t>GÜN KALA</a:t>
            </a:r>
            <a:r>
              <a:rPr spc="-300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2380868"/>
            <a:ext cx="7914005" cy="2414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Kitap Okumaya Devam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Edin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14999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Her </a:t>
            </a:r>
            <a:r>
              <a:rPr sz="2800" spc="-5" dirty="0">
                <a:latin typeface="Times New Roman"/>
                <a:cs typeface="Times New Roman"/>
              </a:rPr>
              <a:t>gün mutlaka </a:t>
            </a:r>
            <a:r>
              <a:rPr sz="2800" dirty="0">
                <a:latin typeface="Times New Roman"/>
                <a:cs typeface="Times New Roman"/>
              </a:rPr>
              <a:t>kitap okuyun. </a:t>
            </a:r>
            <a:r>
              <a:rPr sz="2800" spc="-5" dirty="0">
                <a:latin typeface="Times New Roman"/>
                <a:cs typeface="Times New Roman"/>
              </a:rPr>
              <a:t>Kitap okumak </a:t>
            </a:r>
            <a:r>
              <a:rPr sz="2800" dirty="0">
                <a:latin typeface="Times New Roman"/>
                <a:cs typeface="Times New Roman"/>
              </a:rPr>
              <a:t>hem  </a:t>
            </a:r>
            <a:r>
              <a:rPr sz="2800" spc="-5" dirty="0">
                <a:latin typeface="Times New Roman"/>
                <a:cs typeface="Times New Roman"/>
              </a:rPr>
              <a:t>zihninize </a:t>
            </a:r>
            <a:r>
              <a:rPr sz="2800" dirty="0">
                <a:latin typeface="Times New Roman"/>
                <a:cs typeface="Times New Roman"/>
              </a:rPr>
              <a:t>iyi </a:t>
            </a:r>
            <a:r>
              <a:rPr sz="2800" spc="-5" dirty="0">
                <a:latin typeface="Times New Roman"/>
                <a:cs typeface="Times New Roman"/>
              </a:rPr>
              <a:t>gelecek hem </a:t>
            </a:r>
            <a:r>
              <a:rPr sz="2800" dirty="0">
                <a:latin typeface="Times New Roman"/>
                <a:cs typeface="Times New Roman"/>
              </a:rPr>
              <a:t>de </a:t>
            </a:r>
            <a:r>
              <a:rPr sz="2800" spc="-5" dirty="0">
                <a:latin typeface="Times New Roman"/>
                <a:cs typeface="Times New Roman"/>
              </a:rPr>
              <a:t>okuma </a:t>
            </a:r>
            <a:r>
              <a:rPr sz="2800" dirty="0">
                <a:latin typeface="Times New Roman"/>
                <a:cs typeface="Times New Roman"/>
              </a:rPr>
              <a:t>ve </a:t>
            </a:r>
            <a:r>
              <a:rPr sz="2800" spc="-10" dirty="0">
                <a:latin typeface="Times New Roman"/>
                <a:cs typeface="Times New Roman"/>
              </a:rPr>
              <a:t>anlama  </a:t>
            </a:r>
            <a:r>
              <a:rPr sz="2800" spc="-5" dirty="0">
                <a:latin typeface="Times New Roman"/>
                <a:cs typeface="Times New Roman"/>
              </a:rPr>
              <a:t>becerinizi daha </a:t>
            </a:r>
            <a:r>
              <a:rPr sz="2800" dirty="0">
                <a:latin typeface="Times New Roman"/>
                <a:cs typeface="Times New Roman"/>
              </a:rPr>
              <a:t>iyi </a:t>
            </a:r>
            <a:r>
              <a:rPr sz="2800" spc="-5" dirty="0">
                <a:latin typeface="Times New Roman"/>
                <a:cs typeface="Times New Roman"/>
              </a:rPr>
              <a:t>kullanmanızı</a:t>
            </a:r>
            <a:r>
              <a:rPr sz="2800" spc="-20" dirty="0">
                <a:latin typeface="Times New Roman"/>
                <a:cs typeface="Times New Roman"/>
              </a:rPr>
              <a:t> sağlayacaktır.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0838" y="383540"/>
            <a:ext cx="3434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FFFF"/>
                </a:solidFill>
                <a:latin typeface="Carlito"/>
                <a:cs typeface="Carlito"/>
              </a:rPr>
              <a:t>YOZGAT </a:t>
            </a:r>
            <a:r>
              <a:rPr sz="1800" b="1" spc="-5" dirty="0">
                <a:solidFill>
                  <a:srgbClr val="FFFFFF"/>
                </a:solidFill>
                <a:latin typeface="Carlito"/>
                <a:cs typeface="Carlito"/>
              </a:rPr>
              <a:t>MİLLİ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EĞİTİM</a:t>
            </a:r>
            <a:r>
              <a:rPr sz="1800" b="1" spc="-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rlito"/>
                <a:cs typeface="Carlito"/>
              </a:rPr>
              <a:t>MÜDÜRLÜĞÜ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3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SINAVA </a:t>
            </a:r>
            <a:r>
              <a:rPr dirty="0" smtClean="0"/>
              <a:t>1</a:t>
            </a:r>
            <a:r>
              <a:rPr lang="tr-TR" dirty="0" smtClean="0"/>
              <a:t>5</a:t>
            </a:r>
            <a:r>
              <a:rPr dirty="0" smtClean="0"/>
              <a:t> </a:t>
            </a:r>
            <a:r>
              <a:rPr dirty="0"/>
              <a:t>GÜN KALA</a:t>
            </a:r>
            <a:r>
              <a:rPr spc="-300" dirty="0"/>
              <a:t> </a:t>
            </a:r>
            <a:r>
              <a:rPr dirty="0"/>
              <a:t>ÖNERİLERİ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39823" y="1986787"/>
            <a:ext cx="4687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latin typeface="Times New Roman"/>
                <a:cs typeface="Times New Roman"/>
              </a:rPr>
              <a:t>Test </a:t>
            </a:r>
            <a:r>
              <a:rPr sz="2800" spc="-5" dirty="0">
                <a:latin typeface="Times New Roman"/>
                <a:cs typeface="Times New Roman"/>
              </a:rPr>
              <a:t>Çözerek Konuları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Pekiştirin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39823" y="2903880"/>
            <a:ext cx="2444115" cy="1497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4999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354965" algn="l"/>
                <a:tab pos="355600" algn="l"/>
                <a:tab pos="1160145" algn="l"/>
              </a:tabLst>
            </a:pPr>
            <a:r>
              <a:rPr sz="2800" spc="-5" dirty="0">
                <a:latin typeface="Times New Roman"/>
                <a:cs typeface="Times New Roman"/>
              </a:rPr>
              <a:t>Her	dersten  </a:t>
            </a:r>
            <a:r>
              <a:rPr sz="2800" spc="-290" dirty="0">
                <a:latin typeface="Times New Roman"/>
                <a:cs typeface="Times New Roman"/>
              </a:rPr>
              <a:t>Y</a:t>
            </a:r>
            <a:r>
              <a:rPr sz="2800" spc="-5" dirty="0">
                <a:latin typeface="Times New Roman"/>
                <a:cs typeface="Times New Roman"/>
              </a:rPr>
              <a:t>anlı</a:t>
            </a:r>
            <a:r>
              <a:rPr sz="2800" dirty="0">
                <a:latin typeface="Times New Roman"/>
                <a:cs typeface="Times New Roman"/>
              </a:rPr>
              <a:t>ş</a:t>
            </a:r>
            <a:r>
              <a:rPr sz="2800" spc="-5" dirty="0">
                <a:latin typeface="Times New Roman"/>
                <a:cs typeface="Times New Roman"/>
              </a:rPr>
              <a:t>la</a:t>
            </a:r>
            <a:r>
              <a:rPr sz="2800" spc="-15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ınızın  atabilirsiniz.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87621" y="2903880"/>
            <a:ext cx="4467225" cy="100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7995" marR="5080" indent="-455930">
              <a:lnSpc>
                <a:spcPct val="114999"/>
              </a:lnSpc>
              <a:spcBef>
                <a:spcPts val="100"/>
              </a:spcBef>
              <a:tabLst>
                <a:tab pos="1210310" algn="l"/>
                <a:tab pos="1859280" algn="l"/>
                <a:tab pos="2489200" algn="l"/>
                <a:tab pos="3054350" algn="l"/>
                <a:tab pos="3750945" algn="l"/>
              </a:tabLst>
            </a:pPr>
            <a:r>
              <a:rPr sz="2800" spc="-5" dirty="0">
                <a:latin typeface="Times New Roman"/>
                <a:cs typeface="Times New Roman"/>
              </a:rPr>
              <a:t>olacak	</a:t>
            </a:r>
            <a:r>
              <a:rPr sz="2800" spc="-10" dirty="0">
                <a:latin typeface="Times New Roman"/>
                <a:cs typeface="Times New Roman"/>
              </a:rPr>
              <a:t>şekilde	</a:t>
            </a:r>
            <a:r>
              <a:rPr sz="2800" spc="-5" dirty="0">
                <a:latin typeface="Times New Roman"/>
                <a:cs typeface="Times New Roman"/>
              </a:rPr>
              <a:t>günlük	</a:t>
            </a:r>
            <a:r>
              <a:rPr sz="2800" spc="-10" dirty="0" smtClean="0">
                <a:latin typeface="Times New Roman"/>
                <a:cs typeface="Times New Roman"/>
              </a:rPr>
              <a:t>test  </a:t>
            </a:r>
            <a:r>
              <a:rPr sz="2800" spc="-5" dirty="0" err="1" smtClean="0">
                <a:latin typeface="Times New Roman"/>
                <a:cs typeface="Times New Roman"/>
              </a:rPr>
              <a:t>çı</a:t>
            </a:r>
            <a:r>
              <a:rPr sz="2800" spc="-15" dirty="0" err="1" smtClean="0">
                <a:latin typeface="Times New Roman"/>
                <a:cs typeface="Times New Roman"/>
              </a:rPr>
              <a:t>kt</a:t>
            </a:r>
            <a:r>
              <a:rPr sz="2800" spc="-5" dirty="0" err="1" smtClean="0">
                <a:latin typeface="Times New Roman"/>
                <a:cs typeface="Times New Roman"/>
              </a:rPr>
              <a:t>ı</a:t>
            </a:r>
            <a:r>
              <a:rPr sz="2800" dirty="0" err="1" smtClean="0">
                <a:latin typeface="Times New Roman"/>
                <a:cs typeface="Times New Roman"/>
              </a:rPr>
              <a:t>ğ</a:t>
            </a:r>
            <a:r>
              <a:rPr sz="2800" spc="-5" dirty="0" err="1" smtClean="0">
                <a:latin typeface="Times New Roman"/>
                <a:cs typeface="Times New Roman"/>
              </a:rPr>
              <a:t>ı</a:t>
            </a:r>
            <a:r>
              <a:rPr sz="2800" dirty="0" smtClean="0">
                <a:latin typeface="Times New Roman"/>
                <a:cs typeface="Times New Roman"/>
              </a:rPr>
              <a:t>	</a:t>
            </a:r>
            <a:r>
              <a:rPr sz="2800" spc="-5" dirty="0" err="1" smtClean="0">
                <a:latin typeface="Times New Roman"/>
                <a:cs typeface="Times New Roman"/>
              </a:rPr>
              <a:t>konu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özetl</a:t>
            </a:r>
            <a:r>
              <a:rPr sz="2800" spc="-2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ri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91421" y="2903880"/>
            <a:ext cx="963294" cy="100711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605"/>
              </a:spcBef>
            </a:pPr>
            <a:r>
              <a:rPr sz="2800" spc="-5" dirty="0">
                <a:latin typeface="Times New Roman"/>
                <a:cs typeface="Times New Roman"/>
              </a:rPr>
              <a:t>çözü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00"/>
              </a:spcBef>
            </a:pPr>
            <a:r>
              <a:rPr sz="2800" dirty="0">
                <a:latin typeface="Times New Roman"/>
                <a:cs typeface="Times New Roman"/>
              </a:rPr>
              <a:t>göz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39823" y="4376445"/>
            <a:ext cx="7911465" cy="1007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14999"/>
              </a:lnSpc>
              <a:spcBef>
                <a:spcPts val="100"/>
              </a:spcBef>
              <a:buClr>
                <a:srgbClr val="FF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Mutlaka </a:t>
            </a:r>
            <a:r>
              <a:rPr sz="2800" spc="-10" dirty="0">
                <a:latin typeface="Times New Roman"/>
                <a:cs typeface="Times New Roman"/>
              </a:rPr>
              <a:t>süre </a:t>
            </a:r>
            <a:r>
              <a:rPr sz="2800" spc="-5" dirty="0">
                <a:latin typeface="Times New Roman"/>
                <a:cs typeface="Times New Roman"/>
              </a:rPr>
              <a:t>tutarak test </a:t>
            </a:r>
            <a:r>
              <a:rPr sz="2800" spc="-10" dirty="0">
                <a:latin typeface="Times New Roman"/>
                <a:cs typeface="Times New Roman"/>
              </a:rPr>
              <a:t>çözün. </a:t>
            </a:r>
            <a:r>
              <a:rPr sz="2800" spc="-5" dirty="0">
                <a:latin typeface="Times New Roman"/>
                <a:cs typeface="Times New Roman"/>
              </a:rPr>
              <a:t>Sınav anında </a:t>
            </a:r>
            <a:r>
              <a:rPr sz="2800" spc="-10" dirty="0">
                <a:latin typeface="Times New Roman"/>
                <a:cs typeface="Times New Roman"/>
              </a:rPr>
              <a:t>zaman  </a:t>
            </a:r>
            <a:r>
              <a:rPr sz="2800" spc="-5" dirty="0">
                <a:latin typeface="Times New Roman"/>
                <a:cs typeface="Times New Roman"/>
              </a:rPr>
              <a:t>yönetimi </a:t>
            </a:r>
            <a:r>
              <a:rPr sz="2800" dirty="0">
                <a:latin typeface="Times New Roman"/>
                <a:cs typeface="Times New Roman"/>
              </a:rPr>
              <a:t>konusunda </a:t>
            </a:r>
            <a:r>
              <a:rPr sz="2800" spc="-5" dirty="0">
                <a:latin typeface="Times New Roman"/>
                <a:cs typeface="Times New Roman"/>
              </a:rPr>
              <a:t>çok faydalı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olacaktır.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783</Words>
  <Application>Microsoft Office PowerPoint</Application>
  <PresentationFormat>Özel</PresentationFormat>
  <Paragraphs>140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Office Theme</vt:lpstr>
      <vt:lpstr>PowerPoint Sunusu</vt:lpstr>
      <vt:lpstr>İÇİNDEKİLER</vt:lpstr>
      <vt:lpstr>SINAVA 15 GÜN KALA ÖNERİLERİ</vt:lpstr>
      <vt:lpstr>SINAVA 15 GÜN KALA ÖNERİLERİ</vt:lpstr>
      <vt:lpstr>SINAVA 15 GÜN KALA ÖNERİLERİ</vt:lpstr>
      <vt:lpstr>SINAVA 15 GÜN KALA ÖNERİLERİ</vt:lpstr>
      <vt:lpstr>SINAVA 15 GÜN KALA ÖNERİLERİ</vt:lpstr>
      <vt:lpstr>SINAVA 15 GÜN KALA ÖNERİLERİ</vt:lpstr>
      <vt:lpstr>SINAVA 15 GÜN KALA ÖNERİLERİ</vt:lpstr>
      <vt:lpstr>SINAVA 15 GÜN KALA ÖNERİLERİ</vt:lpstr>
      <vt:lpstr>SINAVA 1 GÜN KALA ÖNERİLERİ</vt:lpstr>
      <vt:lpstr>SINAVA 1 GÜN KALA ÖNERİLERİ</vt:lpstr>
      <vt:lpstr>SINAVA 1 GÜN KALA ÖNERİLERİ</vt:lpstr>
      <vt:lpstr>SINAV GÜNÜ SINAV BAŞLAMADAN ÖNCEKİ ÖNERİLER</vt:lpstr>
      <vt:lpstr>SINAVDA DİKKAT EDİLMESİ GEREKEN HUSUSLAR</vt:lpstr>
      <vt:lpstr>SINAVDA DİKKAT EDİLMESİ GEREKEN HUSUSLAR</vt:lpstr>
      <vt:lpstr>SINAVDA DİKKAT EDİLMESİ GEREKEN HUSUSLAR</vt:lpstr>
      <vt:lpstr>SINAVDA DİKKAT EDİLMESİ GEREKEN HUSUSLAR</vt:lpstr>
      <vt:lpstr>SINAVDA DİKKAT EDİLMESİ GEREKEN HUSUSLAR</vt:lpstr>
      <vt:lpstr>SINAVDA DİKKAT EDİLMESİ GEREKEN HUSUSLAR</vt:lpstr>
      <vt:lpstr>YOZGAT MİLLİ EĞİTİM MÜDÜRLÜĞÜ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Şaban Karadeniz</dc:creator>
  <cp:lastModifiedBy>ESRA</cp:lastModifiedBy>
  <cp:revision>6</cp:revision>
  <dcterms:created xsi:type="dcterms:W3CDTF">2020-06-11T09:30:10Z</dcterms:created>
  <dcterms:modified xsi:type="dcterms:W3CDTF">2020-06-11T10:21:11Z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2020-06-11T00:00:00Z</vt:filetime>
  </property>
</Properties>
</file>